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6"/>
  </p:notesMasterIdLst>
  <p:sldIdLst>
    <p:sldId id="664" r:id="rId2"/>
    <p:sldId id="665" r:id="rId3"/>
    <p:sldId id="674" r:id="rId4"/>
    <p:sldId id="673" r:id="rId5"/>
    <p:sldId id="684" r:id="rId6"/>
    <p:sldId id="666" r:id="rId7"/>
    <p:sldId id="667" r:id="rId8"/>
    <p:sldId id="675" r:id="rId9"/>
    <p:sldId id="676" r:id="rId10"/>
    <p:sldId id="677" r:id="rId11"/>
    <p:sldId id="679" r:id="rId12"/>
    <p:sldId id="678" r:id="rId13"/>
    <p:sldId id="680" r:id="rId14"/>
    <p:sldId id="691" r:id="rId15"/>
    <p:sldId id="681" r:id="rId16"/>
    <p:sldId id="690" r:id="rId17"/>
    <p:sldId id="682" r:id="rId18"/>
    <p:sldId id="683" r:id="rId19"/>
    <p:sldId id="685" r:id="rId20"/>
    <p:sldId id="686" r:id="rId21"/>
    <p:sldId id="687" r:id="rId22"/>
    <p:sldId id="688" r:id="rId23"/>
    <p:sldId id="689" r:id="rId24"/>
    <p:sldId id="672" r:id="rId25"/>
  </p:sldIdLst>
  <p:sldSz cx="9144000" cy="6858000" type="screen4x3"/>
  <p:notesSz cx="6858000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Дмитрий Фетисов" initials="ДФ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EBCF9D"/>
    <a:srgbClr val="CCFFFF"/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5" autoAdjust="0"/>
    <p:restoredTop sz="88943" autoAdjust="0"/>
  </p:normalViewPr>
  <p:slideViewPr>
    <p:cSldViewPr>
      <p:cViewPr>
        <p:scale>
          <a:sx n="58" d="100"/>
          <a:sy n="58" d="100"/>
        </p:scale>
        <p:origin x="-1482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3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08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12918-D776-47B5-B298-A9698A1CA54E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689515"/>
            <a:ext cx="5486400" cy="4442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377316"/>
            <a:ext cx="2971800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5977D-9A5A-45CA-A236-9BBFF46B9C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458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Термины, определения которым даны в других нормативных правовых актах, регулирующих ведение бухгалтерского учета и составление бухгалтерской (финансовой) отчетности, используются в настоящем Стандарте в том же значении, в каком они используются в этих нормативных правовых актах.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5977D-9A5A-45CA-A236-9BBFF46B9CF6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dirty="0" smtClean="0"/>
              <a:t>Образец заголовка</a:t>
            </a:r>
            <a:endParaRPr kumimoji="0" lang="en-US" dirty="0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076D7DA-45DD-4D34-A48B-1C3796D20448}" type="datetimeFigureOut">
              <a:rPr lang="ru-RU" smtClean="0"/>
              <a:pPr/>
              <a:t>14.03.2018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318D0E1-6172-4638-BCC1-0B70ED483A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32C16F3FAF94059469C0676B70A27F669E5DC1D739129C75ABA165F65A278D77AAACC864DF06BE6NEC5C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32C16F3FAF94059469C0676B70A27F669E5DC1D739129C75ABA165F65A278D77AAACC864DF06BE6NEC5C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32C16F3FAF94059469C0676B70A27F669E5DC1D739129C75ABA165F65A278D77AAACC864DF06BE6NEC5C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32C16F3FAF94059469C0676B70A27F669E5DC1D739129C75ABA165F65A278D77AAACC864DF06BE6NEC5C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32C16F3FAF94059469C0676B70A27F669E5DC1D739129C75ABA165F65A278D77AAACC864DF06BE6NEC5C" TargetMode="External"/><Relationship Id="rId7" Type="http://schemas.openxmlformats.org/officeDocument/2006/relationships/hyperlink" Target="consultantplus://offline/ref=83A5C396EB5A26C952B908D9A77E1C895C11E40791B99563037E27990DF66CB107487E59DDED394Dv9f3C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nsultantplus://offline/ref=83A5C396EB5A26C952B908D9A77E1C895C11E40791B99563037E27990DF66CB107487E59DDED384Bv9f7C" TargetMode="External"/><Relationship Id="rId5" Type="http://schemas.openxmlformats.org/officeDocument/2006/relationships/hyperlink" Target="consultantplus://offline/ref=83A5C396EB5A26C952B908D9A77E1C895C19E80596BC9563037E27990DF66CB107487E59DDEF3B4Bv9f6C" TargetMode="External"/><Relationship Id="rId4" Type="http://schemas.openxmlformats.org/officeDocument/2006/relationships/hyperlink" Target="consultantplus://offline/ref=83A5C396EB5A26C952B908D9A77E1C895C11E40791B99563037E27990DF66CB107487E59DDED384Av9f5C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32C16F3FAF94059469C0676B70A27F669E5DC1D739129C75ABA165F65A278D77AAACC864DF06BE6NEC5C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consultantplus://offline/ref=B248FE6C79E3B44919660E4D728BFDBF3D4154621A305A9C086BF70B3B4BA92BDE50CB8A7622B93DdAl6C" TargetMode="External"/><Relationship Id="rId4" Type="http://schemas.openxmlformats.org/officeDocument/2006/relationships/hyperlink" Target="consultantplus://offline/ref=B248FE6C79E3B44919660E4D728BFDBF3D4154621A305A9C086BF70B3B4BA92BDE50CB8A7622BB3BdAl3C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32C16F3FAF94059469C0676B70A27F669E5DC1D739129C75ABA165F65A278D77AAACC864DF06BE6NEC5C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32C16F3FAF94059469C0676B70A27F669E5DC1D739129C75ABA165F65A278D77AAACC864DF06BE6NEC5C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32C16F3FAF94059469C0676B70A27F669E5DC1D739129C75ABA165F65A278D77AAACC864DF06BE6NEC5C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32C16F3FAF94059469C0676B70A27F669E5DC1D739129C75ABA165F65A278D77AAACC864DF06BE6NEC5C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982912" y="1997896"/>
            <a:ext cx="0" cy="1985122"/>
          </a:xfrm>
          <a:custGeom>
            <a:avLst/>
            <a:gdLst/>
            <a:ahLst/>
            <a:cxnLst/>
            <a:rect l="l" t="t" r="r" b="b"/>
            <a:pathLst>
              <a:path h="2249804">
                <a:moveTo>
                  <a:pt x="0" y="0"/>
                </a:moveTo>
                <a:lnTo>
                  <a:pt x="0" y="2249424"/>
                </a:lnTo>
              </a:path>
            </a:pathLst>
          </a:custGeom>
          <a:ln w="76200">
            <a:solidFill>
              <a:srgbClr val="096234"/>
            </a:solidFill>
          </a:ln>
        </p:spPr>
        <p:txBody>
          <a:bodyPr wrap="square" lIns="0" tIns="0" rIns="0" bIns="0" rtlCol="0"/>
          <a:lstStyle/>
          <a:p>
            <a:pPr defTabSz="806867"/>
            <a:endParaRPr sz="1588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071538" y="1857364"/>
            <a:ext cx="6876592" cy="25853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/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 </a:t>
            </a:r>
            <a:b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solidFill>
                  <a:srgbClr val="000000"/>
                </a:solidFill>
              </a:rPr>
              <a:t>Федеральный стандарт бухгалтерского учета для организаций государственного сектора «Аренда»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(утвержденный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Приказом Минфина России от 31.12.2016 N 258н)</a:t>
            </a:r>
            <a:endParaRPr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7883" y="6252883"/>
            <a:ext cx="8068235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/>
            <a:r>
              <a:rPr lang="ru-RU" sz="1588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 2018 </a:t>
            </a:r>
            <a:endParaRPr lang="ru-RU" sz="1588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77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28596" y="1285860"/>
            <a:ext cx="8072494" cy="4786346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5712" y="785794"/>
            <a:ext cx="7950412" cy="295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 УЧЕТА ОПЕРАЦИОННОЙ АРЕНДЫ</a:t>
            </a:r>
            <a:endParaRPr lang="ru-RU" sz="2400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1294" y="131498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4" name="object 3"/>
          <p:cNvSpPr txBox="1"/>
          <p:nvPr/>
        </p:nvSpPr>
        <p:spPr>
          <a:xfrm>
            <a:off x="774202" y="1285859"/>
            <a:ext cx="7298260" cy="1689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361950" algn="l"/>
              </a:tabLs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  <a:hlinkClick r:id="rId3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2118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28604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1428736"/>
            <a:ext cx="742955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Объекты учета классифицируются как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объекты учета операционной аренды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, когда из условий пользования имуществом ясно, что:</a:t>
            </a:r>
          </a:p>
          <a:p>
            <a:pPr marL="447675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r>
              <a:rPr lang="ru-RU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 Срок пользования имуществом меньше и несопоставим с оставшимся сроком полезного использования имущества</a:t>
            </a:r>
          </a:p>
          <a:p>
            <a:pPr marL="447675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r>
              <a:rPr lang="ru-RU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 На дату классификации общая сумма арендной платы и сумма всех платежей (выкупной цены), необходимых для реализации права выкупа имущества ниже и несопоставима со справедливой стоимостью имущества</a:t>
            </a:r>
            <a:endParaRPr lang="en-US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113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4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28596" y="1500174"/>
            <a:ext cx="8215370" cy="521497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5712" y="785794"/>
            <a:ext cx="7950412" cy="295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 УЧЕТА ОПЕРАЦИОННОЙ АРЕНДЫ</a:t>
            </a:r>
            <a:endParaRPr lang="ru-RU" sz="2400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774202" y="1285859"/>
            <a:ext cx="7298260" cy="1689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361950" algn="l"/>
              </a:tabLs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  <a:hlinkClick r:id="rId3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2118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28604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1428736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113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785926"/>
            <a:ext cx="78581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К объектам учета операционной аренды относятся объекты, возникающие по:</a:t>
            </a:r>
          </a:p>
          <a:p>
            <a:pPr marL="361950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r>
              <a:rPr lang="ru-RU" alt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договору аренды, в рамках которого арендные платежи являются только платой за пользование арендованного имущества;</a:t>
            </a:r>
          </a:p>
          <a:p>
            <a:pPr marL="361950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r>
              <a:rPr lang="ru-RU" alt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договору аренды земель(объектов имущества, признаваемых для целей бухгалтерского учета </a:t>
            </a:r>
            <a:r>
              <a:rPr lang="ru-RU" alt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непроизведенными</a:t>
            </a:r>
            <a:r>
              <a:rPr lang="ru-RU" alt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активами).</a:t>
            </a: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4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28596" y="1500174"/>
            <a:ext cx="8215370" cy="521497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5712" y="785794"/>
            <a:ext cx="79504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 УЧЕТА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неОПЕРАЦИОННОЙ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(ФИНАНСОВОЙ) АРЕНДЫ</a:t>
            </a:r>
            <a:endParaRPr lang="ru-RU" sz="2400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774202" y="1285859"/>
            <a:ext cx="7298260" cy="1689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361950" algn="l"/>
              </a:tabLs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  <a:hlinkClick r:id="rId3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2118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28604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1428736"/>
            <a:ext cx="7429552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Объекты учета классифицируются как 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объекты учета </a:t>
            </a:r>
            <a:r>
              <a:rPr lang="ru-RU" altLang="ru-RU" b="1" dirty="0" err="1" smtClean="0">
                <a:latin typeface="Times New Roman" pitchFamily="18" charset="0"/>
                <a:cs typeface="Times New Roman" pitchFamily="18" charset="0"/>
              </a:rPr>
              <a:t>неоперационной</a:t>
            </a: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 аренды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, когда из условий пользования имуществом ясно, что:</a:t>
            </a:r>
          </a:p>
          <a:p>
            <a:pPr marL="447675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r>
              <a:rPr lang="ru-RU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Срок пользования сопоставим с оставшимся сроком полезного использования;</a:t>
            </a:r>
          </a:p>
          <a:p>
            <a:pPr marL="447675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Сумма всех арендных платежей сопоставима со справедливой стоимостью передаваемого имущества;</a:t>
            </a:r>
            <a:endParaRPr lang="en-US" sz="16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7675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r>
              <a:rPr lang="ru-RU" sz="16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Предусматривается передача права собственности по истечению срока аренды или до его истечения при условии внесения всей выкупной цены;</a:t>
            </a:r>
            <a:endParaRPr lang="en-US" sz="16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447675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r>
              <a:rPr lang="ru-RU" sz="16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Имущество не может быть заменено без дополнительных финансовых расходов;</a:t>
            </a:r>
            <a:endParaRPr lang="en-US" sz="16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447675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r>
              <a:rPr lang="ru-RU" sz="16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Приоритетное право арендатора на продление договора аренды ;</a:t>
            </a:r>
            <a:endParaRPr lang="en-US" sz="16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447675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r>
              <a:rPr lang="ru-RU" sz="16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Убытки (прибыль) от изменений справедливой стоимости относятся на пользователя имуществом.</a:t>
            </a:r>
            <a:endParaRPr lang="en-US" sz="16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447675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en-US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47675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endParaRPr lang="ru-RU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113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4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28596" y="1500174"/>
            <a:ext cx="8215370" cy="521497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5712" y="785794"/>
            <a:ext cx="79504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 УЧЕТА </a:t>
            </a:r>
            <a:r>
              <a:rPr lang="ru-RU" alt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неОПЕРАЦИОННОЙ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(ФИНАНСОВОЙ) АРЕНДЫ</a:t>
            </a:r>
            <a:endParaRPr lang="ru-RU" sz="2400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774202" y="1285859"/>
            <a:ext cx="7298260" cy="1689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361950" algn="l"/>
              </a:tabLs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  <a:hlinkClick r:id="rId3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2118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28604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1428736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113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785926"/>
            <a:ext cx="785818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К объектам учета </a:t>
            </a:r>
            <a:r>
              <a:rPr lang="ru-RU" altLang="ru-RU" dirty="0" err="1" smtClean="0">
                <a:latin typeface="Times New Roman" pitchFamily="18" charset="0"/>
                <a:cs typeface="Times New Roman" pitchFamily="18" charset="0"/>
              </a:rPr>
              <a:t>неоперационной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аренды относятся объекты, возникающие при:</a:t>
            </a:r>
          </a:p>
          <a:p>
            <a:pPr marL="361950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r>
              <a:rPr lang="ru-RU" alt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предоставлении имущества, составляющего казну за плату или в безвозмездное пользование коммерческим организациям или НКО;</a:t>
            </a:r>
          </a:p>
          <a:p>
            <a:pPr marL="361950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algn="just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5900" algn="l"/>
              </a:tabLst>
            </a:pPr>
            <a:r>
              <a:rPr lang="ru-RU" alt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заключении органом, управляющим имуществом, а также субъектом учета договора лизинга.</a:t>
            </a: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4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28596" y="1500174"/>
            <a:ext cx="8215370" cy="521497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5712" y="785794"/>
            <a:ext cx="79504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переход на новые положения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774202" y="1285859"/>
            <a:ext cx="7298260" cy="1689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361950" algn="l"/>
              </a:tabLs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  <a:hlinkClick r:id="rId3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2118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28604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1428736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113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785926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5786" y="1643050"/>
            <a:ext cx="764386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Учреждения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для выявления объектов операционной аренды потребуется:</a:t>
            </a:r>
          </a:p>
          <a:p>
            <a:endParaRPr lang="ru-RU" sz="16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  <a:hlinkClick r:id="rId4"/>
            </a:endParaRP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провести инвентаризацию имущества, полученного (переданного) в аренду до 1 января 2018 года (01 «Имущество, полученное в пользование») ;</a:t>
            </a:r>
          </a:p>
          <a:p>
            <a:pPr>
              <a:buFontTx/>
              <a:buChar char="-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определить оставшиеся сроки его полезного использования (оставшиеся сроки пользования);</a:t>
            </a:r>
          </a:p>
          <a:p>
            <a:pPr>
              <a:buFontTx/>
              <a:buChar char="-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определить суммы обязательств по уплате арендных платежей начиная с 2018 года до завершения сроков использования объектов учета аренды;</a:t>
            </a:r>
          </a:p>
          <a:p>
            <a:pPr>
              <a:buFontTx/>
              <a:buChar char="-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составить бухгалтерскую справку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(ф. 0504833) для отражения входящих остатков. Сделать это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6"/>
              </a:rPr>
              <a:t>нужно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межотчетный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6"/>
              </a:rPr>
              <a:t> период.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Аналогичные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7"/>
              </a:rPr>
              <a:t>мероприятия нужно провести в отношении объектов финансовой аренды.</a:t>
            </a:r>
          </a:p>
        </p:txBody>
      </p:sp>
    </p:spTree>
    <p:extLst>
      <p:ext uri="{BB962C8B-B14F-4D97-AF65-F5344CB8AC3E}">
        <p14:creationId xmlns:p14="http://schemas.microsoft.com/office/powerpoint/2010/main" val="12484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28596" y="1500174"/>
            <a:ext cx="8215370" cy="521497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5712" y="785794"/>
            <a:ext cx="7950412" cy="295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 УЧЕТА ОПЕРАЦИОННОЙ АРЕНДЫ</a:t>
            </a:r>
            <a:endParaRPr lang="ru-RU" sz="2400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774202" y="1285859"/>
            <a:ext cx="7298260" cy="1689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361950" algn="l"/>
              </a:tabLs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  <a:hlinkClick r:id="rId3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2118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28604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1428736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113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785926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214554"/>
            <a:ext cx="3714776" cy="57530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АРЕНДАТОР(п.20-21</a:t>
            </a:r>
            <a:r>
              <a:rPr lang="ru-RU" sz="12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)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(</a:t>
            </a:r>
            <a:r>
              <a:rPr lang="ru-RU" sz="12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Принимающая сторона)</a:t>
            </a:r>
            <a:endParaRPr lang="ru-RU" sz="1200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90" y="2214554"/>
            <a:ext cx="3357586" cy="57530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АРЕНДОДАТЕЛЬ (п.24-25)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(Передающая сторона)</a:t>
            </a:r>
            <a:endParaRPr lang="ru-RU" sz="12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2857496"/>
            <a:ext cx="3786214" cy="3745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just"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- Право пользования имуществом (счет 111 40 000 «Права пользования нефинансовыми активами»;</a:t>
            </a:r>
          </a:p>
          <a:p>
            <a:pPr algn="just">
              <a:buFontTx/>
              <a:buChar char="-"/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 Обязательства по уплате арендных платежей (302 24 000 «Расчеты по арендной плате за пользование имуществом»;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- амортизация права пользования имуществом ( новый балансовый счет 104 40 450 «Амортизация права пользования имуществом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и неисключительных прав на РИД»;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- расходы(обязательства) по условным арендным платежам, возникающие на дату определения их величины.(302 00 000 «Обязательства», 401 20 000 «Расходы текущего финансового года», 109 00 000 «Затраты на изготовление готовой продукции, выполнении работ, услуг».</a:t>
            </a:r>
            <a:endParaRPr lang="ru-RU" sz="1400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86314" y="3000372"/>
            <a:ext cx="4071966" cy="39916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>
              <a:buFontTx/>
              <a:buChar char="-"/>
            </a:pP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расчеты по арендным платежам с пользователем имущества (</a:t>
            </a: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счет 205 20 000 «Расчеты с плательщиками доходов от операционной аренды»)</a:t>
            </a: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1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  <a:hlinkClick r:id="rId4"/>
            </a:endParaRPr>
          </a:p>
          <a:p>
            <a:pPr algn="just">
              <a:buFontTx/>
              <a:buChar char="-"/>
            </a:pP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информация об объектах имущества, переданных в пользование (</a:t>
            </a:r>
            <a:r>
              <a:rPr lang="ru-RU" sz="12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забалансовые</a:t>
            </a: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счета 25</a:t>
            </a:r>
            <a:r>
              <a:rPr lang="ru-RU" sz="12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 "Имущество, переданное в возмездное пользование (аренду)", 26 "Имущество, переданное в безвозмездное пользование»</a:t>
            </a: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)</a:t>
            </a: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FontTx/>
              <a:buChar char="-"/>
            </a:pPr>
            <a:endParaRPr lang="ru-RU" sz="1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ожидаемый доход (</a:t>
            </a: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счет 401 40 000 «Доходы будущих периодов от операционной аренды»);</a:t>
            </a:r>
          </a:p>
          <a:p>
            <a:endParaRPr lang="ru-RU" sz="14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  <a:hlinkClick r:id="rId5"/>
            </a:endParaRPr>
          </a:p>
          <a:p>
            <a:pPr algn="just">
              <a:buFontTx/>
              <a:buChar char="-"/>
            </a:pPr>
            <a:r>
              <a:rPr lang="ru-RU" sz="1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доходы по условным арендным платежам , возникающие на дату определения их величины(как правило, ежемесячно) </a:t>
            </a:r>
            <a:r>
              <a:rPr lang="ru-RU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(счета 0 205 35 000 «Расчеты по доходам по условным арендным платежам», 0 401 10 135 «Доходы текущего финансового года по условным арендным платежам»).</a:t>
            </a:r>
          </a:p>
          <a:p>
            <a:pPr algn="just">
              <a:buFontTx/>
              <a:buChar char="-"/>
              <a:defRPr/>
            </a:pPr>
            <a:endParaRPr lang="ru-RU" sz="1200" dirty="0">
              <a:latin typeface="Times New Roman"/>
              <a:cs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3872" y="1571612"/>
            <a:ext cx="7348590" cy="57530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Административное здание (Срок аренды 5 лет, ежемесячная арендный платеж 10 000 руб.)</a:t>
            </a:r>
            <a:endParaRPr lang="ru-RU" sz="16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484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28596" y="1500174"/>
            <a:ext cx="8215370" cy="521497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5712" y="785794"/>
            <a:ext cx="7950412" cy="295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 УЧЕТА ОПЕРАЦИОННОЙ АРЕНДЫ</a:t>
            </a:r>
            <a:endParaRPr lang="ru-RU" sz="2400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774202" y="1285859"/>
            <a:ext cx="7298260" cy="1689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361950" algn="l"/>
              </a:tabLs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  <a:hlinkClick r:id="rId3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2118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28604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1428736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113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785926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214554"/>
            <a:ext cx="3714776" cy="57530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АРЕНДАТОР(п.20-21</a:t>
            </a:r>
            <a:r>
              <a:rPr lang="ru-RU" sz="12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)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(П</a:t>
            </a:r>
            <a:r>
              <a:rPr lang="ru-RU" sz="12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ринимающая сторона)</a:t>
            </a:r>
            <a:endParaRPr lang="ru-RU" sz="12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90" y="2214554"/>
            <a:ext cx="3357586" cy="3906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АРЕНДОДАТЕЛЬ (п.24-25)</a:t>
            </a:r>
            <a:endParaRPr lang="ru-RU" sz="20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2857496"/>
            <a:ext cx="3786214" cy="50380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just"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- Право пользования имуществом (счет 111 40 000 «Права пользования нефинансовыми активами»;</a:t>
            </a:r>
          </a:p>
          <a:p>
            <a:pPr algn="just"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- Обязательства по уплате арендных платежей (302 24 000 «Расчеты по арендной плате за пользование имуществом»</a:t>
            </a:r>
          </a:p>
          <a:p>
            <a:pPr algn="just">
              <a:defRPr/>
            </a:pPr>
            <a:r>
              <a:rPr lang="ru-RU" sz="1400" dirty="0" smtClean="0">
                <a:latin typeface="Times New Roman"/>
                <a:cs typeface="Times New Roman"/>
              </a:rPr>
              <a:t>По условиям,  заключенного договора в </a:t>
            </a:r>
            <a:r>
              <a:rPr lang="ru-RU" sz="1400" b="1" dirty="0" smtClean="0">
                <a:latin typeface="Times New Roman"/>
                <a:cs typeface="Times New Roman"/>
              </a:rPr>
              <a:t>сумме арендных платежей</a:t>
            </a:r>
            <a:r>
              <a:rPr lang="ru-RU" sz="1400" dirty="0" smtClean="0">
                <a:latin typeface="Times New Roman"/>
                <a:cs typeface="Times New Roman"/>
              </a:rPr>
              <a:t> на весь срок аренды отражается в:</a:t>
            </a:r>
          </a:p>
          <a:p>
            <a:pPr>
              <a:defRPr/>
            </a:pPr>
            <a:endParaRPr lang="ru-RU" sz="1400" dirty="0"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0 </a:t>
            </a:r>
            <a:r>
              <a:rPr lang="ru-RU" sz="1400" dirty="0" smtClean="0">
                <a:latin typeface="Times New Roman"/>
                <a:cs typeface="Times New Roman"/>
              </a:rPr>
              <a:t>111 40 000  </a:t>
            </a:r>
            <a:r>
              <a:rPr lang="ru-RU" sz="1400" dirty="0">
                <a:latin typeface="Times New Roman"/>
                <a:cs typeface="Times New Roman"/>
              </a:rPr>
              <a:t>Кт 0 302 24 730 = 600 000</a:t>
            </a:r>
          </a:p>
          <a:p>
            <a:pPr algn="just">
              <a:defRPr/>
            </a:pPr>
            <a:endParaRPr lang="ru-RU" sz="1400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(114 40 000 «Обесценение прав пользования активами»)</a:t>
            </a:r>
            <a:endParaRPr lang="ru-RU" sz="140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400" dirty="0" smtClean="0">
                <a:solidFill>
                  <a:srgbClr val="FF0066"/>
                </a:solidFill>
                <a:latin typeface="Times New Roman"/>
                <a:cs typeface="Times New Roman"/>
              </a:rPr>
              <a:t>В 83464 используется 104 40 450</a:t>
            </a:r>
          </a:p>
          <a:p>
            <a:pPr algn="just">
              <a:defRPr/>
            </a:pPr>
            <a:r>
              <a:rPr lang="ru-RU" sz="1400" dirty="0" smtClean="0">
                <a:latin typeface="Times New Roman"/>
                <a:cs typeface="Times New Roman"/>
              </a:rPr>
              <a:t>Ежемесячно признаем текущие расходы(начисление амортизации) в </a:t>
            </a:r>
            <a:r>
              <a:rPr lang="ru-RU" sz="1400" b="1" dirty="0" smtClean="0">
                <a:latin typeface="Times New Roman"/>
                <a:cs typeface="Times New Roman"/>
              </a:rPr>
              <a:t>сумме арендных платежей:</a:t>
            </a:r>
            <a:endParaRPr lang="ru-RU" sz="1400" b="1" dirty="0"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sz="140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1 401 20 271  Кт 1 </a:t>
            </a:r>
            <a:r>
              <a:rPr lang="ru-RU" sz="1400" dirty="0">
                <a:solidFill>
                  <a:srgbClr val="FF0000"/>
                </a:solidFill>
                <a:latin typeface="Times New Roman"/>
                <a:cs typeface="Times New Roman"/>
              </a:rPr>
              <a:t>114</a:t>
            </a:r>
            <a:r>
              <a:rPr lang="ru-RU" sz="1400" dirty="0">
                <a:latin typeface="Times New Roman"/>
                <a:cs typeface="Times New Roman"/>
              </a:rPr>
              <a:t> 42 451 = 10 000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4 109 Х0 271  Кт 4 114 42 451 = 10 000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2 109 Х0 271  Кт 2 114 42 451 = 10 000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7 109 Х0 271  Кт 7 114 42 451 = 10 000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86314" y="2786058"/>
            <a:ext cx="4071966" cy="41147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just">
              <a:defRPr/>
            </a:pPr>
            <a:r>
              <a:rPr lang="ru-RU" sz="1200" dirty="0" smtClean="0">
                <a:latin typeface="Times New Roman"/>
                <a:cs typeface="Times New Roman"/>
              </a:rPr>
              <a:t>Передача объекта учета пользователю(арендатору) отражается как внутреннее перемещение:</a:t>
            </a:r>
            <a:endParaRPr lang="ru-RU" sz="1200" dirty="0"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200" dirty="0" smtClean="0">
                <a:latin typeface="Times New Roman"/>
                <a:cs typeface="Times New Roman"/>
              </a:rPr>
              <a:t>Дт </a:t>
            </a:r>
            <a:r>
              <a:rPr lang="ru-RU" sz="1200" dirty="0">
                <a:latin typeface="Times New Roman"/>
                <a:cs typeface="Times New Roman"/>
              </a:rPr>
              <a:t>0 101 12 310      Кт 0 101 12 310 </a:t>
            </a:r>
          </a:p>
          <a:p>
            <a:pPr algn="just">
              <a:defRPr/>
            </a:pPr>
            <a:r>
              <a:rPr lang="ru-RU" sz="1100" dirty="0" smtClean="0">
                <a:latin typeface="Times New Roman"/>
                <a:cs typeface="Times New Roman"/>
              </a:rPr>
              <a:t>(меняется МЛ, указывается руководитель организации, принявшего объект).</a:t>
            </a:r>
          </a:p>
          <a:p>
            <a:pPr algn="just">
              <a:defRPr/>
            </a:pPr>
            <a:endParaRPr lang="ru-RU" sz="1200" dirty="0" smtClean="0"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200" dirty="0" smtClean="0">
                <a:latin typeface="Times New Roman"/>
                <a:cs typeface="Times New Roman"/>
              </a:rPr>
              <a:t>Одновременно отражаем на соответствующих </a:t>
            </a:r>
            <a:r>
              <a:rPr lang="ru-RU" sz="1200" dirty="0" err="1" smtClean="0">
                <a:latin typeface="Times New Roman"/>
                <a:cs typeface="Times New Roman"/>
              </a:rPr>
              <a:t>забалансовых</a:t>
            </a:r>
            <a:r>
              <a:rPr lang="ru-RU" sz="1200" dirty="0" smtClean="0">
                <a:latin typeface="Times New Roman"/>
                <a:cs typeface="Times New Roman"/>
              </a:rPr>
              <a:t> счетах </a:t>
            </a:r>
            <a:r>
              <a:rPr lang="ru-RU" sz="12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25 "Имущество, переданное в возмездное пользование (аренду)", 26 "Имущество, переданное в безвозмездное пользование"</a:t>
            </a:r>
          </a:p>
          <a:p>
            <a:pPr algn="just">
              <a:defRPr/>
            </a:pPr>
            <a:endParaRPr lang="ru-RU" sz="1200" dirty="0" smtClean="0"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200" dirty="0" smtClean="0">
                <a:latin typeface="Times New Roman"/>
                <a:cs typeface="Times New Roman"/>
              </a:rPr>
              <a:t>Одновременно отражаются расчеты по доходам в сумме Дт задолженности:</a:t>
            </a:r>
          </a:p>
          <a:p>
            <a:pPr algn="just">
              <a:defRPr/>
            </a:pPr>
            <a:endParaRPr lang="ru-RU" sz="1200" dirty="0"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200" dirty="0">
                <a:latin typeface="Times New Roman"/>
                <a:cs typeface="Times New Roman"/>
              </a:rPr>
              <a:t>Дт  1 205 21 560  Кт 1 401 40 121 = 600 000</a:t>
            </a:r>
          </a:p>
          <a:p>
            <a:pPr algn="ctr">
              <a:defRPr/>
            </a:pPr>
            <a:r>
              <a:rPr lang="ru-RU" sz="1200" dirty="0">
                <a:latin typeface="Times New Roman"/>
                <a:cs typeface="Times New Roman"/>
              </a:rPr>
              <a:t>Дт  2 205 21 560  Кт 2 401 40 121 = 600 000</a:t>
            </a:r>
          </a:p>
          <a:p>
            <a:pPr algn="ctr">
              <a:defRPr/>
            </a:pPr>
            <a:endParaRPr lang="ru-RU" sz="120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200" dirty="0" smtClean="0">
                <a:latin typeface="Times New Roman"/>
                <a:cs typeface="Times New Roman"/>
              </a:rPr>
              <a:t>Ежемесячно </a:t>
            </a:r>
            <a:r>
              <a:rPr lang="ru-RU" sz="1200" dirty="0">
                <a:latin typeface="Times New Roman"/>
                <a:cs typeface="Times New Roman"/>
              </a:rPr>
              <a:t>признаем </a:t>
            </a:r>
            <a:r>
              <a:rPr lang="ru-RU" sz="1200" dirty="0" smtClean="0">
                <a:latin typeface="Times New Roman"/>
                <a:cs typeface="Times New Roman"/>
              </a:rPr>
              <a:t>доход текущего года в сумме </a:t>
            </a:r>
            <a:r>
              <a:rPr lang="ru-RU" sz="1200" b="1" dirty="0" smtClean="0">
                <a:latin typeface="Times New Roman"/>
                <a:cs typeface="Times New Roman"/>
              </a:rPr>
              <a:t>арендных платежей</a:t>
            </a:r>
            <a:r>
              <a:rPr lang="ru-RU" sz="1200" dirty="0" smtClean="0">
                <a:latin typeface="Times New Roman"/>
                <a:cs typeface="Times New Roman"/>
              </a:rPr>
              <a:t>(равномерно):</a:t>
            </a:r>
            <a:endParaRPr lang="ru-RU" sz="1200" dirty="0"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sz="120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200" dirty="0">
                <a:latin typeface="Times New Roman"/>
                <a:cs typeface="Times New Roman"/>
              </a:rPr>
              <a:t>Дт  1 401 40 121  Кт 1 401 10 121 = 10 000</a:t>
            </a:r>
          </a:p>
          <a:p>
            <a:pPr algn="ctr">
              <a:defRPr/>
            </a:pPr>
            <a:r>
              <a:rPr lang="ru-RU" sz="1200" dirty="0">
                <a:latin typeface="Times New Roman"/>
                <a:cs typeface="Times New Roman"/>
              </a:rPr>
              <a:t>Дт  2 401 40 121  Кт 2 401 10 121 = 10 000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3872" y="1571612"/>
            <a:ext cx="7348590" cy="57530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Административное здание (Срок аренды 5 лет, ежемесячная арендный платеж 10 000 руб.)</a:t>
            </a:r>
            <a:endParaRPr lang="ru-RU" sz="16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484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28596" y="1500174"/>
            <a:ext cx="8215370" cy="521497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5712" y="785794"/>
            <a:ext cx="7950412" cy="295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 УЧЕТА ОПЕРАЦИОННОЙ АРЕНДЫ</a:t>
            </a:r>
            <a:endParaRPr lang="ru-RU" sz="2400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774202" y="1285859"/>
            <a:ext cx="7298260" cy="1689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361950" algn="l"/>
              </a:tabLs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  <a:hlinkClick r:id="rId3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2118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28604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1428736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113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785926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214554"/>
            <a:ext cx="3522689" cy="3906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АРЕНДАТОР</a:t>
            </a:r>
            <a:endParaRPr lang="ru-RU" sz="20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2066" y="2214554"/>
            <a:ext cx="3214710" cy="3906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  <a:latin typeface="Times New Roman"/>
                <a:cs typeface="Times New Roman"/>
              </a:rPr>
              <a:t>АРЕНДОДАТЕЛЬ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3872" y="1571612"/>
            <a:ext cx="7348590" cy="57530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Административное здание (Срок аренды 5 лет, ежемесячная арендный платеж 10 000 руб.)</a:t>
            </a:r>
            <a:endParaRPr lang="ru-RU" sz="16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34" y="2714619"/>
            <a:ext cx="3857652" cy="429939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7030A0"/>
                </a:solidFill>
                <a:latin typeface="Times New Roman"/>
                <a:cs typeface="Times New Roman"/>
              </a:rPr>
              <a:t>УСЛОВНЫЕ АРЕНДНЫЕ ПЛАТЕЖ</a:t>
            </a:r>
            <a:r>
              <a:rPr lang="ru-RU" sz="1600" dirty="0">
                <a:solidFill>
                  <a:srgbClr val="7030A0"/>
                </a:solidFill>
                <a:latin typeface="Times New Roman"/>
                <a:cs typeface="Times New Roman"/>
              </a:rPr>
              <a:t>И</a:t>
            </a:r>
          </a:p>
          <a:p>
            <a:pPr algn="ctr">
              <a:defRPr/>
            </a:pPr>
            <a:endParaRPr lang="ru-RU" sz="1600" dirty="0"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400" dirty="0" smtClean="0">
                <a:latin typeface="Times New Roman"/>
                <a:cs typeface="Times New Roman"/>
              </a:rPr>
              <a:t>При признании объекта учета Аренды, по условиям заключенного </a:t>
            </a:r>
            <a:r>
              <a:rPr lang="ru-RU" sz="1400" dirty="0">
                <a:latin typeface="Times New Roman"/>
                <a:cs typeface="Times New Roman"/>
              </a:rPr>
              <a:t>договора</a:t>
            </a:r>
            <a:r>
              <a:rPr lang="ru-RU" sz="1400" dirty="0" smtClean="0">
                <a:latin typeface="Times New Roman"/>
                <a:cs typeface="Times New Roman"/>
              </a:rPr>
              <a:t>:</a:t>
            </a:r>
          </a:p>
          <a:p>
            <a:pPr algn="just">
              <a:defRPr/>
            </a:pPr>
            <a:endParaRPr lang="ru-RU" sz="1400" dirty="0"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НЕ ОТРАЖАЕМ </a:t>
            </a: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сумму условных арендных платежей – т.к </a:t>
            </a: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НЕТ ТОЧНОЙ </a:t>
            </a: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ОЦЕНКИ.</a:t>
            </a:r>
            <a:endParaRPr lang="ru-RU" sz="140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sz="1600" dirty="0"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400" dirty="0" smtClean="0">
                <a:latin typeface="Times New Roman"/>
                <a:cs typeface="Times New Roman"/>
              </a:rPr>
              <a:t>Расходы по условным арендным платежам признаются расходами текущего периода в тех отчетных периодах, в которых они возникают в  сумме выставленных счетов, на основании актов оказанных услуг (содержание </a:t>
            </a:r>
            <a:r>
              <a:rPr lang="ru-RU" sz="1400" dirty="0">
                <a:latin typeface="Times New Roman"/>
                <a:cs typeface="Times New Roman"/>
              </a:rPr>
              <a:t>арендуемого помещения</a:t>
            </a:r>
            <a:r>
              <a:rPr lang="ru-RU" sz="1400" dirty="0" smtClean="0">
                <a:latin typeface="Times New Roman"/>
                <a:cs typeface="Times New Roman"/>
              </a:rPr>
              <a:t>).</a:t>
            </a:r>
            <a:endParaRPr lang="ru-RU" sz="1400" dirty="0"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sz="1600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1 401 20 223  Кт 1 302 23 730 = 9 000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4 109 Х0 223  Кт 4 302 23 730 = 9 000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2 109 Х0 223  Кт 2 302 23 730 = 9 000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7 109 Х0 223  Кт 7 302 23 730 = 9 000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657725" y="2786057"/>
            <a:ext cx="3771927" cy="42070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7030A0"/>
                </a:solidFill>
                <a:latin typeface="Times New Roman"/>
                <a:cs typeface="Times New Roman"/>
              </a:rPr>
              <a:t>УСЛОВНЫЕ АРЕНДНЫЕ ПЛАТЕЖИ</a:t>
            </a:r>
          </a:p>
          <a:p>
            <a:pPr algn="just">
              <a:defRPr/>
            </a:pPr>
            <a:endParaRPr lang="ru-RU" sz="1400" dirty="0" smtClean="0"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400" dirty="0" smtClean="0">
                <a:latin typeface="Times New Roman"/>
                <a:cs typeface="Times New Roman"/>
              </a:rPr>
              <a:t>Доходы по условным арендным платежам, в том числе доходы от возмещения расходов по страхованию имущества, техническому обслуживанию имущества, иных аналогичных расходов, признаются доходами текущего периода в тех отчетных периодах, в которых они возникают.</a:t>
            </a:r>
          </a:p>
          <a:p>
            <a:pPr algn="just">
              <a:defRPr/>
            </a:pPr>
            <a:endParaRPr lang="ru-RU" sz="1400" dirty="0"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НЕ </a:t>
            </a: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ОТРАЖАЕМ – НЕТ ТОЧНОЙ ОЦЕНКИ</a:t>
            </a:r>
          </a:p>
          <a:p>
            <a:pPr algn="just">
              <a:defRPr/>
            </a:pPr>
            <a:endParaRPr lang="ru-RU" sz="1400" dirty="0"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400" dirty="0">
                <a:latin typeface="Times New Roman"/>
                <a:cs typeface="Times New Roman"/>
              </a:rPr>
              <a:t>В </a:t>
            </a:r>
            <a:r>
              <a:rPr lang="ru-RU" sz="1400" dirty="0" smtClean="0">
                <a:latin typeface="Times New Roman"/>
                <a:cs typeface="Times New Roman"/>
              </a:rPr>
              <a:t>сумме выставленных счетов, на основании актов оказанных услуг по содержанию </a:t>
            </a:r>
            <a:r>
              <a:rPr lang="ru-RU" sz="1400" dirty="0">
                <a:latin typeface="Times New Roman"/>
                <a:cs typeface="Times New Roman"/>
              </a:rPr>
              <a:t>арендуемого </a:t>
            </a:r>
            <a:r>
              <a:rPr lang="ru-RU" sz="1400" dirty="0" smtClean="0">
                <a:latin typeface="Times New Roman"/>
                <a:cs typeface="Times New Roman"/>
              </a:rPr>
              <a:t>помещения.</a:t>
            </a:r>
            <a:endParaRPr lang="ru-RU" sz="1400" dirty="0"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Счет 205 35 «Расчеты по доходам по условным арендным платежам»</a:t>
            </a:r>
            <a:endParaRPr lang="ru-RU" sz="140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1 205 35 560   Кт 1 401 10 135= 9 000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2 205 35 560   Кт 2 401 10 135= 9 000</a:t>
            </a:r>
          </a:p>
        </p:txBody>
      </p:sp>
    </p:spTree>
    <p:extLst>
      <p:ext uri="{BB962C8B-B14F-4D97-AF65-F5344CB8AC3E}">
        <p14:creationId xmlns:p14="http://schemas.microsoft.com/office/powerpoint/2010/main" val="12484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28596" y="1500174"/>
            <a:ext cx="8215370" cy="521497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5712" y="785794"/>
            <a:ext cx="7950412" cy="295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ОБЪЕКТЫ УЧЕТА ОПЕРАЦИОННОЙ АРЕНДЫ</a:t>
            </a:r>
            <a:endParaRPr lang="ru-RU" sz="2400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774202" y="1285859"/>
            <a:ext cx="7298260" cy="1689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361950" algn="l"/>
              </a:tabLs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</a:t>
            </a: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  <a:hlinkClick r:id="rId3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2118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28604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1428736"/>
            <a:ext cx="742955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113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785926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1113" algn="just">
              <a:lnSpc>
                <a:spcPct val="150000"/>
              </a:lnSpc>
              <a:buClr>
                <a:srgbClr val="096234"/>
              </a:buClr>
              <a:tabLst>
                <a:tab pos="215900" algn="l"/>
              </a:tabLst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2214554"/>
            <a:ext cx="3522689" cy="57530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ПОЛЬЗОВАТЕЛЬ (ССУДОПОЛУЧАТЕЛЬ)</a:t>
            </a:r>
            <a:endParaRPr lang="ru-RU" sz="16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2066" y="2214554"/>
            <a:ext cx="3214710" cy="51374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ПРЕДОСТАВЛЯЮЩАЯ СТОРОНА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(ССУДОДАТЕЛЬ)</a:t>
            </a:r>
            <a:endParaRPr lang="ru-RU" sz="14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3872" y="1571612"/>
            <a:ext cx="7348590" cy="32908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Административное здание (Срок аренды 5 лет, БЕЗВОЗМЕЗДНО)</a:t>
            </a:r>
            <a:endParaRPr lang="ru-RU" sz="16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2857495"/>
            <a:ext cx="3814790" cy="37454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ПРАВО ПОЛЬЗОВАНИЯ</a:t>
            </a:r>
          </a:p>
          <a:p>
            <a:pPr algn="ctr"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При принятии на учет:</a:t>
            </a:r>
            <a:endParaRPr lang="ru-RU" sz="140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0 111 42 351  Кт 0 401 40 186= 600 000</a:t>
            </a:r>
          </a:p>
          <a:p>
            <a:pPr algn="just">
              <a:defRPr/>
            </a:pP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( 186 - доходы от безвозмездного права пользования)</a:t>
            </a:r>
          </a:p>
          <a:p>
            <a:pPr algn="just">
              <a:defRPr/>
            </a:pPr>
            <a:endParaRPr lang="ru-RU" sz="1400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СУММА </a:t>
            </a: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РЫНОЧНОЙ ОЦЕНКИ НА СРОК ПОЛЬЗОВАНИЯ</a:t>
            </a:r>
          </a:p>
          <a:p>
            <a:pPr algn="just">
              <a:defRPr/>
            </a:pPr>
            <a:endParaRPr lang="ru-RU" sz="140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just">
              <a:defRPr/>
            </a:pP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Ежемесячно (расчет)</a:t>
            </a:r>
          </a:p>
          <a:p>
            <a:pPr algn="just">
              <a:defRPr/>
            </a:pP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  Признание расходов (Амортизации)</a:t>
            </a:r>
          </a:p>
          <a:p>
            <a:pPr algn="ctr">
              <a:defRPr/>
            </a:pPr>
            <a:endParaRPr lang="ru-RU" sz="1400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1 401 20 271  Кт 1 114 42 451 = 10 000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0 109 Х0 271  Кт 0 114 42 451 = 10 000</a:t>
            </a:r>
          </a:p>
          <a:p>
            <a:pPr algn="ctr">
              <a:defRPr/>
            </a:pPr>
            <a:endParaRPr lang="ru-RU" sz="1400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Признание доходов 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0 401 40 186   Кт 0 401 10 186 = 10 000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57752" y="2928933"/>
            <a:ext cx="3357586" cy="41762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82058" tIns="41029" rIns="82058" bIns="41029">
            <a:spAutoFit/>
          </a:bodyPr>
          <a:lstStyle/>
          <a:p>
            <a:pPr algn="ctr">
              <a:defRPr/>
            </a:pP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По заключению договора: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0 101 12 310      Кт 0 101 12 310 </a:t>
            </a:r>
          </a:p>
          <a:p>
            <a:pPr algn="ctr">
              <a:defRPr/>
            </a:pPr>
            <a:endParaRPr lang="ru-RU" sz="1400" dirty="0"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0 210 05 560  Кт 0 401 40 121 = 600 000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0 401 51 24х   Кт 0 210 05 560 = 600 000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0 401 51 251   Кт 0 210 05 560 = 600 000</a:t>
            </a:r>
          </a:p>
          <a:p>
            <a:pPr algn="ctr"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СУММА </a:t>
            </a: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РЫНОЧНОЙ ОЦЕНКИ НА СРОК ПОЛЬЗОВАНИЯ</a:t>
            </a:r>
          </a:p>
          <a:p>
            <a:pPr algn="ctr">
              <a:defRPr/>
            </a:pPr>
            <a:endParaRPr lang="ru-RU" sz="1400" dirty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Ежемесячно (расчет)</a:t>
            </a:r>
          </a:p>
          <a:p>
            <a:pPr algn="ctr">
              <a:defRPr/>
            </a:pP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  Признание расходов </a:t>
            </a:r>
          </a:p>
          <a:p>
            <a:pPr algn="ctr">
              <a:defRPr/>
            </a:pPr>
            <a:endParaRPr lang="ru-RU" sz="1400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0 401 20 24х  Кт 0 401 50 24х = 10 000</a:t>
            </a:r>
          </a:p>
          <a:p>
            <a:pPr algn="ctr">
              <a:defRPr/>
            </a:pPr>
            <a:endParaRPr lang="ru-RU" sz="1400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dirty="0">
                <a:solidFill>
                  <a:srgbClr val="7030A0"/>
                </a:solidFill>
                <a:latin typeface="Times New Roman"/>
                <a:cs typeface="Times New Roman"/>
              </a:rPr>
              <a:t>Признание доходов </a:t>
            </a:r>
          </a:p>
          <a:p>
            <a:pPr algn="ctr">
              <a:defRPr/>
            </a:pPr>
            <a:r>
              <a:rPr lang="ru-RU" sz="1400" dirty="0">
                <a:latin typeface="Times New Roman"/>
                <a:cs typeface="Times New Roman"/>
              </a:rPr>
              <a:t>Дт  0 401 40 121   Кт 0 401 10 121= 10 000</a:t>
            </a:r>
          </a:p>
        </p:txBody>
      </p:sp>
    </p:spTree>
    <p:extLst>
      <p:ext uri="{BB962C8B-B14F-4D97-AF65-F5344CB8AC3E}">
        <p14:creationId xmlns:p14="http://schemas.microsoft.com/office/powerpoint/2010/main" val="12484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Скругленный прямоугольник 24"/>
          <p:cNvSpPr/>
          <p:nvPr/>
        </p:nvSpPr>
        <p:spPr>
          <a:xfrm>
            <a:off x="6858016" y="3000372"/>
            <a:ext cx="2071702" cy="32147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643438" y="2928934"/>
            <a:ext cx="1928826" cy="33575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285984" y="2786058"/>
            <a:ext cx="2000264" cy="3571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2844" y="2714620"/>
            <a:ext cx="1928826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715140" y="1643050"/>
            <a:ext cx="2428860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00562" y="1714488"/>
            <a:ext cx="207170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214546" y="1714488"/>
            <a:ext cx="2143140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44" y="1714488"/>
            <a:ext cx="1928826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643050"/>
            <a:ext cx="18573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Операционная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Аренда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АРЕНДАТОР</a:t>
            </a:r>
            <a:endParaRPr lang="ru-RU" sz="20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14546" y="1714489"/>
            <a:ext cx="22860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Операционная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Аренда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АРЕНДОДАТЕЛЬ</a:t>
            </a:r>
            <a:endParaRPr lang="ru-RU" sz="20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0" y="1714489"/>
            <a:ext cx="20002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/>
                <a:cs typeface="Times New Roman"/>
              </a:rPr>
              <a:t>Финансовая</a:t>
            </a:r>
          </a:p>
          <a:p>
            <a:pPr algn="ctr">
              <a:defRPr/>
            </a:pPr>
            <a:r>
              <a:rPr lang="ru-RU" b="1" dirty="0" smtClean="0">
                <a:latin typeface="Times New Roman"/>
                <a:cs typeface="Times New Roman"/>
              </a:rPr>
              <a:t>Аренда</a:t>
            </a:r>
          </a:p>
          <a:p>
            <a:pPr algn="ctr">
              <a:defRPr/>
            </a:pPr>
            <a:r>
              <a:rPr lang="ru-RU" sz="2000" b="1" dirty="0" smtClean="0">
                <a:latin typeface="Times New Roman"/>
                <a:cs typeface="Times New Roman"/>
              </a:rPr>
              <a:t>АРЕНДАТОР</a:t>
            </a:r>
            <a:endParaRPr lang="ru-RU" sz="2000" b="1" dirty="0">
              <a:latin typeface="Times New Roman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715140" y="1643050"/>
            <a:ext cx="24288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/>
                <a:cs typeface="Times New Roman"/>
              </a:rPr>
              <a:t>Финансовая</a:t>
            </a:r>
          </a:p>
          <a:p>
            <a:pPr algn="ctr">
              <a:defRPr/>
            </a:pPr>
            <a:r>
              <a:rPr lang="ru-RU" b="1" dirty="0" smtClean="0">
                <a:latin typeface="Times New Roman"/>
                <a:cs typeface="Times New Roman"/>
              </a:rPr>
              <a:t>Аренда</a:t>
            </a:r>
          </a:p>
          <a:p>
            <a:pPr algn="ctr">
              <a:defRPr/>
            </a:pPr>
            <a:r>
              <a:rPr lang="ru-RU" sz="2000" b="1" dirty="0" smtClean="0">
                <a:latin typeface="Times New Roman"/>
                <a:cs typeface="Times New Roman"/>
              </a:rPr>
              <a:t>АРЕНДОДАТЕЛЬ</a:t>
            </a:r>
            <a:endParaRPr lang="ru-RU" sz="2000" b="1" dirty="0">
              <a:latin typeface="Times New Roman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844" y="2714620"/>
            <a:ext cx="192882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ПРАВО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ПОЛЬЗОВАНИЯ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Дт 111 00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(114 00 АМОРТИЗАЦИЯ</a:t>
            </a:r>
          </a:p>
          <a:p>
            <a:pPr algn="ctr">
              <a:defRPr/>
            </a:pPr>
            <a:endParaRPr lang="ru-RU" sz="14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sz="14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sz="14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СУММА АРЕНДНЫХ ПЛАТЕЖЕЙ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ЗА СРОК АРЕНДЫ</a:t>
            </a:r>
            <a:endParaRPr lang="ru-RU" sz="1400" dirty="0">
              <a:solidFill>
                <a:srgbClr val="7030A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86000" y="2786058"/>
            <a:ext cx="192881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Дт 101 Кт 101</a:t>
            </a:r>
          </a:p>
          <a:p>
            <a:pPr algn="ctr">
              <a:defRPr/>
            </a:pPr>
            <a:endParaRPr lang="ru-RU" sz="14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sz="14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Дт 0 20521 56Х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Кт 0 401 40 121</a:t>
            </a:r>
          </a:p>
          <a:p>
            <a:pPr algn="ctr">
              <a:defRPr/>
            </a:pPr>
            <a:endParaRPr lang="ru-RU" sz="14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sz="14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Дт 0 401 40 121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Кт 0 401 10 121</a:t>
            </a:r>
          </a:p>
          <a:p>
            <a:pPr algn="ctr">
              <a:defRPr/>
            </a:pPr>
            <a:endParaRPr lang="ru-RU" sz="1400" b="1" dirty="0" smtClean="0">
              <a:solidFill>
                <a:srgbClr val="7030A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Сумма арендных платежей</a:t>
            </a:r>
            <a:endParaRPr lang="ru-RU" sz="1400" b="1" dirty="0">
              <a:solidFill>
                <a:srgbClr val="7030A0"/>
              </a:solidFill>
              <a:latin typeface="Times New Roman"/>
              <a:cs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72000" y="2857496"/>
            <a:ext cx="221457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sz="1400" b="1" dirty="0" smtClean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Дт 101 Кт 101</a:t>
            </a:r>
          </a:p>
          <a:p>
            <a:pPr algn="ctr">
              <a:defRPr/>
            </a:pPr>
            <a:endParaRPr lang="ru-RU" sz="1400" b="1" dirty="0" smtClean="0"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Дт 0 20521 56Х</a:t>
            </a:r>
          </a:p>
          <a:p>
            <a:pPr algn="ctr"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Кт 0 401 40 121</a:t>
            </a:r>
          </a:p>
          <a:p>
            <a:pPr algn="ctr">
              <a:defRPr/>
            </a:pPr>
            <a:endParaRPr lang="ru-RU" sz="1400" b="1" dirty="0" smtClean="0"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Дт 0 401 40 121</a:t>
            </a:r>
          </a:p>
          <a:p>
            <a:pPr algn="ctr"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Кт 0 401 10 121</a:t>
            </a:r>
          </a:p>
          <a:p>
            <a:pPr algn="ctr">
              <a:defRPr/>
            </a:pPr>
            <a:endParaRPr lang="ru-RU" sz="1400" b="1" dirty="0" smtClean="0"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Сумма арендных платежей</a:t>
            </a:r>
            <a:endParaRPr lang="ru-RU" sz="1400" b="1" dirty="0">
              <a:latin typeface="Times New Roman"/>
              <a:cs typeface="Times New Roman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58016" y="3000371"/>
            <a:ext cx="20002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1400" b="1" dirty="0" smtClean="0">
              <a:latin typeface="Times New Roman"/>
              <a:cs typeface="Times New Roman"/>
            </a:endParaRPr>
          </a:p>
          <a:p>
            <a:pPr algn="ctr">
              <a:defRPr/>
            </a:pPr>
            <a:endParaRPr lang="ru-RU" sz="1400" b="1" dirty="0" smtClean="0"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Дт 101 Кт 101</a:t>
            </a:r>
          </a:p>
          <a:p>
            <a:pPr algn="ctr">
              <a:defRPr/>
            </a:pPr>
            <a:endParaRPr lang="ru-RU" sz="1400" b="1" dirty="0" smtClean="0"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Дт 0 20521 56Х</a:t>
            </a:r>
          </a:p>
          <a:p>
            <a:pPr algn="ctr"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Кт 0 401 40 121</a:t>
            </a:r>
          </a:p>
          <a:p>
            <a:pPr algn="ctr">
              <a:defRPr/>
            </a:pPr>
            <a:endParaRPr lang="ru-RU" sz="1400" b="1" dirty="0" smtClean="0"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Дт 0 401 40 121</a:t>
            </a:r>
          </a:p>
          <a:p>
            <a:pPr algn="ctr"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Кт 0 401 10 121</a:t>
            </a:r>
          </a:p>
          <a:p>
            <a:pPr algn="ctr">
              <a:defRPr/>
            </a:pPr>
            <a:endParaRPr lang="ru-RU" sz="1400" b="1" dirty="0" smtClean="0"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1400" b="1" dirty="0" smtClean="0">
                <a:latin typeface="Times New Roman"/>
                <a:cs typeface="Times New Roman"/>
              </a:rPr>
              <a:t>Сумма арендных платежей</a:t>
            </a:r>
            <a:endParaRPr lang="ru-RU" sz="1400" b="1" dirty="0">
              <a:latin typeface="Times New Roman"/>
              <a:cs typeface="Times New Roman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71472" y="571480"/>
            <a:ext cx="82153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91806" y="1185283"/>
            <a:ext cx="7505140" cy="34625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sz="1765" b="1" dirty="0">
                <a:solidFill>
                  <a:prstClr val="black"/>
                </a:solidFill>
                <a:latin typeface="Times New Roman"/>
                <a:cs typeface="Times New Roman"/>
              </a:rPr>
              <a:t>Приказ Минфина России от 31.12.2016 N 258н </a:t>
            </a:r>
            <a:r>
              <a:rPr lang="ru-RU" sz="1765" dirty="0">
                <a:solidFill>
                  <a:prstClr val="black"/>
                </a:solidFill>
                <a:latin typeface="Times New Roman"/>
                <a:cs typeface="Times New Roman"/>
              </a:rPr>
              <a:t>"Об утверждении федерального стандарта бухгалтерского учета для организаций государственного сектора "Аренда"</a:t>
            </a: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sz="1412" b="1" dirty="0">
                <a:solidFill>
                  <a:prstClr val="black"/>
                </a:solidFill>
                <a:latin typeface="Times New Roman"/>
                <a:cs typeface="Times New Roman"/>
              </a:rPr>
              <a:t>Опубликован: 16.05.2017  ////    Вступил в силу – 26.05.2017 </a:t>
            </a: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en-US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sz="1941" b="1" dirty="0">
                <a:solidFill>
                  <a:prstClr val="black"/>
                </a:solidFill>
                <a:latin typeface="Times New Roman"/>
                <a:cs typeface="Times New Roman"/>
              </a:rPr>
              <a:t>Применяется при</a:t>
            </a:r>
            <a:r>
              <a:rPr lang="en-US" sz="1941" b="1" dirty="0">
                <a:solidFill>
                  <a:prstClr val="black"/>
                </a:solidFill>
                <a:latin typeface="Times New Roman"/>
                <a:cs typeface="Times New Roman"/>
              </a:rPr>
              <a:t>:</a:t>
            </a:r>
            <a:endParaRPr lang="ru-RU" sz="1941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grpSp>
        <p:nvGrpSpPr>
          <p:cNvPr id="4" name="Группа 18"/>
          <p:cNvGrpSpPr/>
          <p:nvPr/>
        </p:nvGrpSpPr>
        <p:grpSpPr>
          <a:xfrm>
            <a:off x="1015375" y="3666083"/>
            <a:ext cx="6858000" cy="2132109"/>
            <a:chOff x="1066800" y="4114799"/>
            <a:chExt cx="7772400" cy="2416390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066800" y="4114799"/>
              <a:ext cx="3276600" cy="737175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>
                <a:defRPr/>
              </a:pPr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5564204" y="4114800"/>
              <a:ext cx="3274996" cy="876418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>
                <a:defRPr/>
              </a:pPr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235242" y="4314109"/>
              <a:ext cx="2971799" cy="535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>
                <a:defRPr/>
              </a:pPr>
              <a:r>
                <a:rPr lang="ru-RU" sz="2471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Ведении учета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37321" y="4160221"/>
              <a:ext cx="2727158" cy="843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>
                <a:defRPr/>
              </a:pPr>
              <a:r>
                <a:rPr lang="en-US" sz="2118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ru-RU" sz="2118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оставлении отчетности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1090061" y="5602784"/>
              <a:ext cx="3276600" cy="7371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>
                <a:defRPr/>
              </a:pPr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89923" y="5786705"/>
              <a:ext cx="2971799" cy="474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>
                <a:defRPr/>
              </a:pPr>
              <a:r>
                <a:rPr lang="ru-RU" sz="2118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 1 января 2018 г.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5564204" y="5602784"/>
              <a:ext cx="3274996" cy="91600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>
                <a:defRPr/>
              </a:pPr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31042" y="5687787"/>
              <a:ext cx="2955758" cy="843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>
                <a:defRPr/>
              </a:pPr>
              <a:r>
                <a:rPr lang="ru-RU" sz="2118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Начиная с отчетности 2018 г.</a:t>
              </a:r>
            </a:p>
          </p:txBody>
        </p:sp>
        <p:sp>
          <p:nvSpPr>
            <p:cNvPr id="16" name="Стрелка вниз 15"/>
            <p:cNvSpPr/>
            <p:nvPr/>
          </p:nvSpPr>
          <p:spPr>
            <a:xfrm>
              <a:off x="2438400" y="4851974"/>
              <a:ext cx="457200" cy="7106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>
                <a:defRPr/>
              </a:pPr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Стрелка вниз 16"/>
            <p:cNvSpPr/>
            <p:nvPr/>
          </p:nvSpPr>
          <p:spPr>
            <a:xfrm>
              <a:off x="6973102" y="4860836"/>
              <a:ext cx="457200" cy="710626"/>
            </a:xfrm>
            <a:prstGeom prst="downArrow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>
                <a:defRPr/>
              </a:pPr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785786" y="142853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78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643967" cy="35719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ЕДИНЫЙ ПЛАН СЧЕТОВ 111 00  ПРАВА ПОЛЬЗОВАНИЯ ИМУЩЕСТВОМ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451" name="Текст 2"/>
          <p:cNvSpPr>
            <a:spLocks noGrp="1"/>
          </p:cNvSpPr>
          <p:nvPr>
            <p:ph type="body" idx="4294967295"/>
          </p:nvPr>
        </p:nvSpPr>
        <p:spPr>
          <a:xfrm>
            <a:off x="215900" y="1171575"/>
            <a:ext cx="8712200" cy="4089400"/>
          </a:xfrm>
        </p:spPr>
        <p:txBody>
          <a:bodyPr/>
          <a:lstStyle/>
          <a:p>
            <a:pPr marL="0" indent="0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38" y="6411913"/>
            <a:ext cx="4716462" cy="255587"/>
          </a:xfrm>
        </p:spPr>
        <p:txBody>
          <a:bodyPr/>
          <a:lstStyle/>
          <a:p>
            <a:pPr>
              <a:defRPr/>
            </a:pPr>
            <a:fld id="{41C88D42-4D0B-458E-B3EA-F61F2B91E78A}" type="slidenum">
              <a:rPr lang="ru-RU" spc="-4" smtClean="0">
                <a:latin typeface="Arial"/>
                <a:cs typeface="Arial"/>
              </a:rPr>
              <a:pPr>
                <a:defRPr/>
              </a:pPr>
              <a:t>20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" y="914400"/>
          <a:ext cx="8856663" cy="5273678"/>
        </p:xfrm>
        <a:graphic>
          <a:graphicData uri="http://schemas.openxmlformats.org/drawingml/2006/table">
            <a:tbl>
              <a:tblPr/>
              <a:tblGrid>
                <a:gridCol w="493713"/>
                <a:gridCol w="44450"/>
                <a:gridCol w="311150"/>
                <a:gridCol w="355600"/>
                <a:gridCol w="322262"/>
                <a:gridCol w="219075"/>
                <a:gridCol w="160338"/>
                <a:gridCol w="276225"/>
                <a:gridCol w="233362"/>
                <a:gridCol w="255588"/>
                <a:gridCol w="244475"/>
                <a:gridCol w="244475"/>
                <a:gridCol w="5695950"/>
              </a:tblGrid>
              <a:tr h="312738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2 0 1 7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2018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имуществом 351       451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имуществом 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жилыми помещениями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нежилыми помещениями (зданиями и сооружениями)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машинами и оборудованием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транспортными средствами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инвентарем производственным и хозяйственным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17538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биологическими ресурсами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1595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прочими основными средствами</a:t>
                      </a:r>
                    </a:p>
                  </a:txBody>
                  <a:tcPr marL="685800" marR="9525" marT="9525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1472" y="0"/>
            <a:ext cx="82153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7" y="428604"/>
            <a:ext cx="8715404" cy="50006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ЕДИНЫЙ ПЛАН СЧЕТОВ 104ХХ  АМОРТИЗАЦИЯ  </a:t>
            </a:r>
            <a:b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10440 АМОРТИЗАЦИЯ ПРАВ ПОЛЬЗОВАНИЯ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475" name="Текст 2"/>
          <p:cNvSpPr>
            <a:spLocks noGrp="1"/>
          </p:cNvSpPr>
          <p:nvPr>
            <p:ph type="body" idx="4294967295"/>
          </p:nvPr>
        </p:nvSpPr>
        <p:spPr>
          <a:xfrm>
            <a:off x="215900" y="1171575"/>
            <a:ext cx="8712200" cy="4089400"/>
          </a:xfrm>
        </p:spPr>
        <p:txBody>
          <a:bodyPr/>
          <a:lstStyle/>
          <a:p>
            <a:pPr marL="0" indent="0"/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38" y="6411913"/>
            <a:ext cx="4716462" cy="255587"/>
          </a:xfrm>
        </p:spPr>
        <p:txBody>
          <a:bodyPr/>
          <a:lstStyle/>
          <a:p>
            <a:pPr>
              <a:defRPr/>
            </a:pPr>
            <a:fld id="{BFC659F3-2F80-49F5-BFA8-18A93349E8BC}" type="slidenum">
              <a:rPr lang="ru-RU" spc="-4" smtClean="0">
                <a:latin typeface="Arial"/>
                <a:cs typeface="Arial"/>
              </a:rPr>
              <a:pPr>
                <a:defRPr/>
              </a:pPr>
              <a:t>21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957418"/>
          <a:ext cx="8856663" cy="5227648"/>
        </p:xfrm>
        <a:graphic>
          <a:graphicData uri="http://schemas.openxmlformats.org/drawingml/2006/table">
            <a:tbl>
              <a:tblPr/>
              <a:tblGrid>
                <a:gridCol w="493713"/>
                <a:gridCol w="44450"/>
                <a:gridCol w="311150"/>
                <a:gridCol w="355600"/>
                <a:gridCol w="322262"/>
                <a:gridCol w="219075"/>
                <a:gridCol w="160338"/>
                <a:gridCol w="276225"/>
                <a:gridCol w="233362"/>
                <a:gridCol w="255588"/>
                <a:gridCol w="244475"/>
                <a:gridCol w="244475"/>
                <a:gridCol w="5695950"/>
              </a:tblGrid>
              <a:tr h="39988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2 0 1 7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2018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451, 452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</a:tr>
              <a:tr h="724248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имуществом и неисключительных прав на РИД </a:t>
                      </a:r>
                    </a:p>
                  </a:txBody>
                  <a:tcPr marL="857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19981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жилищами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27473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зданиями (кроме жилых) и сооружениями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5099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машинами и оборудованием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5099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транспортными средствами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5099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инвентарем производственным и хозяйственным 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5099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биологическими ресурсами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48883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прав пользования прочими основными средствами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65246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?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4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95CF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95CF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95CF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95CF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395CF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52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95CF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Амортизация неисключительных прав на РИД</a:t>
                      </a:r>
                    </a:p>
                  </a:txBody>
                  <a:tcPr marL="600075" marR="9525" marT="9524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8596" y="142852"/>
            <a:ext cx="83582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6063" y="1071546"/>
            <a:ext cx="7627937" cy="42862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ЕДИНЫЙ ПЛАН СЧЕТОВ 112 00  ПРАВА ПОЛЬЗОВАНИЯ на РИД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38" y="6411913"/>
            <a:ext cx="4716462" cy="255587"/>
          </a:xfrm>
        </p:spPr>
        <p:txBody>
          <a:bodyPr/>
          <a:lstStyle/>
          <a:p>
            <a:pPr>
              <a:defRPr/>
            </a:pPr>
            <a:fld id="{22C668AE-AEF7-4080-AE3B-64A398EBA720}" type="slidenum">
              <a:rPr lang="ru-RU" spc="-4" smtClean="0">
                <a:latin typeface="Arial"/>
                <a:cs typeface="Arial"/>
              </a:rPr>
              <a:pPr>
                <a:defRPr/>
              </a:pPr>
              <a:t>22</a:t>
            </a:fld>
            <a:endParaRPr lang="ru-RU" spc="-4" dirty="0">
              <a:latin typeface="Arial"/>
              <a:cs typeface="Arial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5351" y="1643050"/>
          <a:ext cx="8431533" cy="4500595"/>
        </p:xfrm>
        <a:graphic>
          <a:graphicData uri="http://schemas.openxmlformats.org/drawingml/2006/table">
            <a:tbl>
              <a:tblPr/>
              <a:tblGrid>
                <a:gridCol w="469894"/>
                <a:gridCol w="44450"/>
                <a:gridCol w="296139"/>
                <a:gridCol w="338445"/>
                <a:gridCol w="306714"/>
                <a:gridCol w="208506"/>
                <a:gridCol w="152603"/>
                <a:gridCol w="262899"/>
                <a:gridCol w="222104"/>
                <a:gridCol w="243257"/>
                <a:gridCol w="232681"/>
                <a:gridCol w="232681"/>
                <a:gridCol w="5421160"/>
              </a:tblGrid>
              <a:tr h="780213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2 0 1 7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CCC1DA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2018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г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Права пользования на РИД   КОСГУ  352       452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</a:tr>
              <a:tr h="913764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7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8274B6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8274B6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8274B6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8274B6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8274B6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0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8274B6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Неисключительные права на РИД 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27500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7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Неисключительные права на программное обеспечение и базы данных</a:t>
                      </a:r>
                    </a:p>
                  </a:txBody>
                  <a:tcPr marL="685800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790622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7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Неисключительные права на оригиналы произведений</a:t>
                      </a:r>
                    </a:p>
                  </a:txBody>
                  <a:tcPr marL="685800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94248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7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Неисключительные права на результат НИР, НИОКР</a:t>
                      </a:r>
                    </a:p>
                  </a:txBody>
                  <a:tcPr marL="685800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694248"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9525" marR="9525" marT="9527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9525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8274B6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Неисключительные права на прочие НМА</a:t>
                      </a:r>
                    </a:p>
                  </a:txBody>
                  <a:tcPr marL="685800" marR="9525" marT="9527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1472" y="500042"/>
            <a:ext cx="83582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3" y="785794"/>
            <a:ext cx="8072493" cy="64294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ДЕТАЛИЗАЦИЯ КОСГУ ПО СНС 2014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523" name="Текст 2"/>
          <p:cNvSpPr>
            <a:spLocks noGrp="1"/>
          </p:cNvSpPr>
          <p:nvPr>
            <p:ph type="body" idx="4294967295"/>
          </p:nvPr>
        </p:nvSpPr>
        <p:spPr>
          <a:xfrm>
            <a:off x="215900" y="1643049"/>
            <a:ext cx="8712200" cy="4429157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Char char="ü"/>
            </a:pP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120 ДОХОДЫ ОТ СОБСТВЕННОСТИ</a:t>
            </a:r>
          </a:p>
          <a:p>
            <a:pPr lvl="1" indent="0">
              <a:buFont typeface="Wingdings" pitchFamily="2" charset="2"/>
              <a:buChar char="ü"/>
            </a:pP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121 Доходы от операционной аренды </a:t>
            </a:r>
          </a:p>
          <a:p>
            <a:pPr lvl="1" indent="0">
              <a:buFont typeface="Wingdings" pitchFamily="2" charset="2"/>
              <a:buChar char="ü"/>
            </a:pP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122 Доходы от финансовой аренды </a:t>
            </a:r>
          </a:p>
          <a:p>
            <a:pPr lvl="1" indent="0">
              <a:buFont typeface="Wingdings" pitchFamily="2" charset="2"/>
              <a:buChar char="ü"/>
            </a:pP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123 </a:t>
            </a:r>
            <a:r>
              <a:rPr lang="ru-RU" altLang="ru-RU" sz="18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Природоресурсные</a:t>
            </a: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(рентные) платежи </a:t>
            </a:r>
          </a:p>
          <a:p>
            <a:pPr lvl="1" indent="0">
              <a:buFont typeface="Wingdings" pitchFamily="2" charset="2"/>
              <a:buChar char="ü"/>
            </a:pP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124 Проценты по депозитам </a:t>
            </a:r>
          </a:p>
          <a:p>
            <a:pPr lvl="1" indent="0">
              <a:buFont typeface="Wingdings" pitchFamily="2" charset="2"/>
              <a:buChar char="ü"/>
            </a:pP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125 Проценты по заимствованиям </a:t>
            </a:r>
          </a:p>
          <a:p>
            <a:pPr lvl="1" indent="0">
              <a:buFont typeface="Wingdings" pitchFamily="2" charset="2"/>
              <a:buChar char="ü"/>
            </a:pP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126 Проценты по иным финансовым инструментам </a:t>
            </a:r>
          </a:p>
          <a:p>
            <a:pPr lvl="1" indent="0">
              <a:buFont typeface="Wingdings" pitchFamily="2" charset="2"/>
              <a:buChar char="ü"/>
            </a:pP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127 Дивиденды от объектов инвестирования</a:t>
            </a:r>
          </a:p>
          <a:p>
            <a:pPr lvl="1" indent="0">
              <a:buFont typeface="Wingdings" pitchFamily="2" charset="2"/>
              <a:buChar char="ü"/>
            </a:pP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128 Доля в прибыли (убытке) объектов инвестирования  </a:t>
            </a:r>
          </a:p>
          <a:p>
            <a:pPr lvl="1" indent="0">
              <a:buFont typeface="Wingdings" pitchFamily="2" charset="2"/>
              <a:buChar char="ü"/>
            </a:pP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129 Доходы от участия в иных организаций 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12Т Доходы от простого товарищества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alt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12К Доходы от концессионной платы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1438" y="6411913"/>
            <a:ext cx="4716462" cy="255587"/>
          </a:xfrm>
        </p:spPr>
        <p:txBody>
          <a:bodyPr/>
          <a:lstStyle/>
          <a:p>
            <a:pPr>
              <a:defRPr/>
            </a:pPr>
            <a:fld id="{EDFF21D4-DB58-4846-B0AC-7FFAFFFDE966}" type="slidenum">
              <a:rPr lang="ru-RU" spc="-4" smtClean="0">
                <a:latin typeface="Arial"/>
                <a:cs typeface="Arial"/>
              </a:rPr>
              <a:pPr>
                <a:defRPr/>
              </a:pPr>
              <a:t>23</a:t>
            </a:fld>
            <a:endParaRPr lang="ru-RU" spc="-4" dirty="0">
              <a:latin typeface="Arial"/>
              <a:cs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428604"/>
            <a:ext cx="82868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39589" y="478760"/>
            <a:ext cx="7822065" cy="3041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spc="-4" dirty="0" err="1"/>
              <a:t>Реклассификация</a:t>
            </a:r>
            <a:endParaRPr spc="-4" dirty="0"/>
          </a:p>
        </p:txBody>
      </p:sp>
      <p:sp>
        <p:nvSpPr>
          <p:cNvPr id="3" name="object 3"/>
          <p:cNvSpPr txBox="1"/>
          <p:nvPr/>
        </p:nvSpPr>
        <p:spPr>
          <a:xfrm>
            <a:off x="691806" y="1277471"/>
            <a:ext cx="7869848" cy="45627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sz="2471" dirty="0">
                <a:solidFill>
                  <a:prstClr val="black"/>
                </a:solidFill>
                <a:latin typeface="Times New Roman"/>
                <a:cs typeface="Times New Roman"/>
              </a:rPr>
              <a:t>Если в период действия договора аренды или договора безвозмездного пользования стороны договора достигают согласия об изменении его условий, то на дату заключения соглашения производится </a:t>
            </a:r>
            <a:r>
              <a:rPr lang="ru-RU" sz="2471" b="1" dirty="0">
                <a:solidFill>
                  <a:prstClr val="black"/>
                </a:solidFill>
                <a:latin typeface="Times New Roman"/>
                <a:cs typeface="Times New Roman"/>
              </a:rPr>
              <a:t>пересмотр классификации объектов учета аренды (</a:t>
            </a:r>
            <a:r>
              <a:rPr lang="ru-RU" sz="2471" b="1" dirty="0" err="1">
                <a:solidFill>
                  <a:prstClr val="black"/>
                </a:solidFill>
                <a:latin typeface="Times New Roman"/>
                <a:cs typeface="Times New Roman"/>
              </a:rPr>
              <a:t>реклассификация</a:t>
            </a:r>
            <a:r>
              <a:rPr lang="ru-RU" sz="2471" b="1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  <a:endParaRPr lang="ru-RU" sz="247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sz="2471" dirty="0">
                <a:solidFill>
                  <a:prstClr val="black"/>
                </a:solidFill>
                <a:latin typeface="Times New Roman"/>
                <a:cs typeface="Times New Roman"/>
              </a:rPr>
              <a:t>С даты </a:t>
            </a:r>
            <a:r>
              <a:rPr lang="ru-RU" sz="2471" dirty="0" err="1">
                <a:solidFill>
                  <a:prstClr val="black"/>
                </a:solidFill>
                <a:latin typeface="Times New Roman"/>
                <a:cs typeface="Times New Roman"/>
              </a:rPr>
              <a:t>реклассификации</a:t>
            </a:r>
            <a:r>
              <a:rPr lang="ru-RU" sz="2471" dirty="0">
                <a:solidFill>
                  <a:prstClr val="black"/>
                </a:solidFill>
                <a:latin typeface="Times New Roman"/>
                <a:cs typeface="Times New Roman"/>
              </a:rPr>
              <a:t> объекты учета аренды рассматриваются как вновь принятые к учету</a:t>
            </a:r>
          </a:p>
        </p:txBody>
      </p:sp>
    </p:spTree>
    <p:extLst>
      <p:ext uri="{BB962C8B-B14F-4D97-AF65-F5344CB8AC3E}">
        <p14:creationId xmlns:p14="http://schemas.microsoft.com/office/powerpoint/2010/main" val="109917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955907"/>
            <a:ext cx="6786610" cy="521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142852"/>
            <a:ext cx="85011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3500438"/>
            <a:ext cx="8501122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571612"/>
            <a:ext cx="8643998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Письмо Минфина России от 13.12.2017 N 02-07-07/83463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 направлении Методических указаний по переходным положениям СГС «Аренда» при первом применении</a:t>
            </a:r>
          </a:p>
          <a:p>
            <a:pPr marL="0" indent="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Письмо Минфина России от 13.12.2017 N 02-07-07/83464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 направлении Методических указаний по применению федерального стандарта бухгалтерского учета для организаций государственного сектора "Аренда" (СГС "Аренда« </a:t>
            </a:r>
          </a:p>
          <a:p>
            <a:pPr marL="0" indent="0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85728"/>
            <a:ext cx="864399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518405"/>
            <a:ext cx="8143932" cy="55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71472" y="714357"/>
            <a:ext cx="7933768" cy="10558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1588" b="1" dirty="0" smtClean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sz="1588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Согласно п.2 Настоящий Стандарт применяется при отражении в бухгалтерском учете:</a:t>
            </a:r>
            <a:endParaRPr lang="en-US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grpSp>
        <p:nvGrpSpPr>
          <p:cNvPr id="4" name="Группа 4"/>
          <p:cNvGrpSpPr/>
          <p:nvPr/>
        </p:nvGrpSpPr>
        <p:grpSpPr>
          <a:xfrm>
            <a:off x="642910" y="1857364"/>
            <a:ext cx="7858180" cy="1857388"/>
            <a:chOff x="918410" y="1752600"/>
            <a:chExt cx="3276600" cy="2715499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918410" y="3730924"/>
              <a:ext cx="3276600" cy="7371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>
                <a:defRPr/>
              </a:pPr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20139" y="3807123"/>
              <a:ext cx="2971800" cy="403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>
                <a:defRPr/>
              </a:pPr>
              <a:endParaRPr lang="ru-RU" sz="141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918410" y="1752600"/>
              <a:ext cx="3276600" cy="737175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>
                <a:defRPr/>
              </a:pPr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918410" y="2741206"/>
              <a:ext cx="3276600" cy="73717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06867">
                <a:defRPr/>
              </a:pPr>
              <a:endParaRPr lang="ru-RU" sz="1588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55372" y="1891817"/>
              <a:ext cx="2971800" cy="452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>
                <a:defRPr/>
              </a:pPr>
              <a:r>
                <a:rPr lang="ru-RU" sz="1412" b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Активов</a:t>
              </a:r>
              <a:endParaRPr lang="ru-RU" sz="141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70810" y="2881327"/>
              <a:ext cx="2971800" cy="452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>
                <a:defRPr/>
              </a:pPr>
              <a:r>
                <a:rPr lang="ru-RU" sz="1412" b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Обязательств</a:t>
              </a:r>
              <a:endParaRPr lang="ru-RU" sz="1412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729786" y="3286124"/>
            <a:ext cx="5464391" cy="309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06867">
              <a:defRPr/>
            </a:pPr>
            <a:r>
              <a:rPr lang="ru-RU" sz="1412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Фактов хозяйственной деятельности, иных объектов учета </a:t>
            </a:r>
            <a:endParaRPr lang="ru-RU" sz="1412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bject 3"/>
          <p:cNvSpPr txBox="1"/>
          <p:nvPr/>
        </p:nvSpPr>
        <p:spPr>
          <a:xfrm>
            <a:off x="859992" y="3765177"/>
            <a:ext cx="7505140" cy="20285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/>
                <a:cs typeface="Times New Roman"/>
              </a:rPr>
              <a:t>возникающих </a:t>
            </a:r>
            <a:r>
              <a:rPr lang="ru-RU" dirty="0">
                <a:solidFill>
                  <a:prstClr val="black"/>
                </a:solidFill>
                <a:latin typeface="Times New Roman"/>
                <a:cs typeface="Times New Roman"/>
              </a:rPr>
              <a:t>при получении (предоставлении) материальных ценностей </a:t>
            </a:r>
            <a:r>
              <a:rPr lang="ru-RU" b="1" dirty="0">
                <a:solidFill>
                  <a:prstClr val="black"/>
                </a:solidFill>
                <a:latin typeface="Times New Roman"/>
                <a:cs typeface="Times New Roman"/>
              </a:rPr>
              <a:t>во временное владение и пользование </a:t>
            </a:r>
            <a:r>
              <a:rPr lang="ru-RU" dirty="0">
                <a:solidFill>
                  <a:prstClr val="black"/>
                </a:solidFill>
                <a:latin typeface="Times New Roman"/>
                <a:cs typeface="Times New Roman"/>
              </a:rPr>
              <a:t>или</a:t>
            </a:r>
            <a:r>
              <a:rPr lang="ru-RU" b="1" dirty="0">
                <a:solidFill>
                  <a:prstClr val="black"/>
                </a:solidFill>
                <a:latin typeface="Times New Roman"/>
                <a:cs typeface="Times New Roman"/>
              </a:rPr>
              <a:t> во временное пользование:</a:t>
            </a:r>
          </a:p>
          <a:p>
            <a:pPr marL="263352" marR="4483" indent="-252146" algn="just" defTabSz="806867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2923" algn="l"/>
              </a:tabLst>
              <a:defRPr/>
            </a:pPr>
            <a:r>
              <a:rPr lang="ru-RU" b="1" dirty="0">
                <a:solidFill>
                  <a:prstClr val="black"/>
                </a:solidFill>
                <a:latin typeface="Times New Roman"/>
                <a:cs typeface="Times New Roman"/>
              </a:rPr>
              <a:t>по договору аренды (имущественного найма)</a:t>
            </a:r>
          </a:p>
          <a:p>
            <a:pPr marL="263352" marR="4483" indent="-252146" algn="just" defTabSz="806867">
              <a:lnSpc>
                <a:spcPct val="150000"/>
              </a:lnSpc>
              <a:buClr>
                <a:srgbClr val="096234"/>
              </a:buClr>
              <a:buFont typeface="Wingdings" panose="05000000000000000000" pitchFamily="2" charset="2"/>
              <a:buChar char="Ø"/>
              <a:tabLst>
                <a:tab pos="212923" algn="l"/>
              </a:tabLst>
              <a:defRPr/>
            </a:pPr>
            <a:r>
              <a:rPr lang="ru-RU" b="1" dirty="0">
                <a:solidFill>
                  <a:prstClr val="black"/>
                </a:solidFill>
                <a:latin typeface="Times New Roman"/>
                <a:cs typeface="Times New Roman"/>
              </a:rPr>
              <a:t>по договору безвозмездного пользования</a:t>
            </a:r>
            <a:endParaRPr lang="ru-RU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1588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285728"/>
            <a:ext cx="80724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82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41294" y="131498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571605" y="2416953"/>
            <a:ext cx="5767338" cy="2711135"/>
            <a:chOff x="1617085" y="1447800"/>
            <a:chExt cx="6536316" cy="3072619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617085" y="1447800"/>
              <a:ext cx="6536316" cy="3072619"/>
              <a:chOff x="884438" y="1752600"/>
              <a:chExt cx="3310572" cy="3532170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918410" y="3730924"/>
                <a:ext cx="3276600" cy="1553846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06867">
                  <a:defRPr/>
                </a:pPr>
                <a:endParaRPr lang="ru-RU" sz="1588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120139" y="3807122"/>
                <a:ext cx="2971800" cy="403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806867">
                  <a:defRPr/>
                </a:pPr>
                <a:endParaRPr lang="ru-RU" sz="1412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918410" y="1752600"/>
                <a:ext cx="3276600" cy="737175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06867">
                  <a:defRPr/>
                </a:pPr>
                <a:endParaRPr lang="ru-RU" sz="1588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884438" y="2791917"/>
                <a:ext cx="3276600" cy="737173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806867">
                  <a:defRPr/>
                </a:pPr>
                <a:endParaRPr lang="ru-RU" sz="1588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986022" y="1891817"/>
                <a:ext cx="3105917" cy="4386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806867">
                  <a:defRPr/>
                </a:pPr>
                <a:r>
                  <a:rPr lang="ru-RU" sz="1588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Участков недр </a:t>
                </a:r>
                <a:endParaRPr lang="ru-RU" sz="1588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063584" y="2915198"/>
                <a:ext cx="2971800" cy="4386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806867">
                  <a:defRPr/>
                </a:pPr>
                <a:r>
                  <a:rPr lang="ru-RU" sz="1588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Биологических активов</a:t>
                </a:r>
                <a:endParaRPr lang="ru-RU" sz="1588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1808025" y="3320089"/>
              <a:ext cx="6192976" cy="935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06867">
                <a:defRPr/>
              </a:pPr>
              <a:r>
                <a:rPr lang="ru-RU" sz="1588" b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Материальных носителей, в которых выражены результаты интеллектуальной деятельности или средства индивидуализации</a:t>
              </a:r>
              <a:endParaRPr lang="ru-RU" sz="1588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object 3"/>
          <p:cNvSpPr txBox="1"/>
          <p:nvPr/>
        </p:nvSpPr>
        <p:spPr>
          <a:xfrm>
            <a:off x="776759" y="1141471"/>
            <a:ext cx="7588083" cy="8148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sz="1765" dirty="0">
                <a:solidFill>
                  <a:prstClr val="black"/>
                </a:solidFill>
                <a:latin typeface="Times New Roman"/>
                <a:cs typeface="Times New Roman"/>
              </a:rPr>
              <a:t>Стандарт </a:t>
            </a:r>
            <a:r>
              <a:rPr lang="ru-RU" sz="1765" b="1" dirty="0">
                <a:solidFill>
                  <a:prstClr val="black"/>
                </a:solidFill>
                <a:latin typeface="Times New Roman"/>
                <a:cs typeface="Times New Roman"/>
              </a:rPr>
              <a:t>не применяется </a:t>
            </a:r>
            <a:r>
              <a:rPr lang="ru-RU" sz="1765" dirty="0">
                <a:solidFill>
                  <a:prstClr val="black"/>
                </a:solidFill>
                <a:latin typeface="Times New Roman"/>
                <a:cs typeface="Times New Roman"/>
              </a:rPr>
              <a:t>при отражении объектов учета при предоставлении: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28596" y="285728"/>
            <a:ext cx="82868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43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71472" y="857232"/>
            <a:ext cx="8358246" cy="571504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06824" y="500042"/>
            <a:ext cx="7889300" cy="295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sz="2400" b="1" spc="-4" dirty="0">
                <a:latin typeface="Times New Roman" pitchFamily="18" charset="0"/>
                <a:cs typeface="Times New Roman" pitchFamily="18" charset="0"/>
              </a:rPr>
              <a:t>Термины, используемые в Стандарте</a:t>
            </a:r>
            <a:endParaRPr sz="2400" b="1" spc="-4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14348" y="857232"/>
            <a:ext cx="8072494" cy="58169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8288" marR="4483" lvl="1" indent="-268288" algn="just" defTabSz="806867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0" algn="l"/>
              </a:tabLst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Процентные расходы (доходы)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-  часть арендного платежа, являющаяся вознаграждением правообладателя (арендодателя) за предоставление имущества пользователю (арендатору) на условиях рассрочки оплаты его стоимости;</a:t>
            </a:r>
          </a:p>
          <a:p>
            <a:pPr marL="313781" marR="4483" indent="-302575" algn="just" defTabSz="806867">
              <a:lnSpc>
                <a:spcPct val="150000"/>
              </a:lnSpc>
              <a:buClr>
                <a:srgbClr val="096234"/>
              </a:buClr>
              <a:buFont typeface="Arial" panose="020B0604020202020204" pitchFamily="34" charset="0"/>
              <a:buChar char="•"/>
              <a:tabLst>
                <a:tab pos="212923" algn="l"/>
              </a:tabLst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Расходы (доходы) по условным арендным платежам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– это часть платы за пользование и (или) содержание (возмещение затрат по содержанию) имущества, осуществляемая в соответствии с договором аренды (имущественного найма) или договором безвозмездного пользования, размер которой не зафиксирован договором в виде денежного значения, и определяется в ходе исполнения договора;</a:t>
            </a:r>
          </a:p>
          <a:p>
            <a:pPr marL="313781" marR="4483" indent="-302575" algn="just" defTabSz="806867">
              <a:lnSpc>
                <a:spcPct val="150000"/>
              </a:lnSpc>
              <a:buClr>
                <a:srgbClr val="096234"/>
              </a:buClr>
              <a:buFont typeface="Arial" panose="020B0604020202020204" pitchFamily="34" charset="0"/>
              <a:buChar char="•"/>
              <a:tabLst>
                <a:tab pos="212923" algn="l"/>
              </a:tabLst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Срок полезного использования объекта учета аренды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- срок, в течение которого предусматривается использование субъектом учета в его деятельности объекта учета аренды в тех целях, ради которых он был получен (использование в целях получения экономических выгод или полезного потенциала, связанных с пользованием объектом учета аренды);</a:t>
            </a:r>
          </a:p>
          <a:p>
            <a:pPr marL="313781" marR="4483" indent="-302575" algn="just" defTabSz="806867">
              <a:lnSpc>
                <a:spcPct val="150000"/>
              </a:lnSpc>
              <a:buClr>
                <a:srgbClr val="096234"/>
              </a:buClr>
              <a:buFont typeface="Arial" panose="020B0604020202020204" pitchFamily="34" charset="0"/>
              <a:buChar char="•"/>
              <a:tabLst>
                <a:tab pos="212923" algn="l"/>
              </a:tabLst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Дисконтированная стоимость арендных платежей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cs typeface="Times New Roman"/>
              </a:rPr>
              <a:t>- стоимость арендных платежей, рассчитанная (уменьшенная) с учетом процентной ставки, отражающей разновременную (относящуюся к разным временным периодам (годам) ценность денежных средств, на дату классификации объектов учета аренды (далее - процентная ставка, заложенная в арендных платежах);</a:t>
            </a:r>
          </a:p>
          <a:p>
            <a:pPr marL="313781" marR="4483" indent="-302575" algn="just" defTabSz="806867">
              <a:lnSpc>
                <a:spcPct val="150000"/>
              </a:lnSpc>
              <a:buClr>
                <a:srgbClr val="096234"/>
              </a:buClr>
              <a:buFont typeface="Arial" panose="020B0604020202020204" pitchFamily="34" charset="0"/>
              <a:buChar char="•"/>
              <a:tabLst>
                <a:tab pos="212923" algn="l"/>
              </a:tabLst>
              <a:defRPr/>
            </a:pP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Операционная аренда, </a:t>
            </a:r>
            <a:r>
              <a:rPr lang="ru-RU" sz="1400" dirty="0" err="1" smtClean="0">
                <a:solidFill>
                  <a:srgbClr val="7030A0"/>
                </a:solidFill>
                <a:latin typeface="Times New Roman"/>
                <a:cs typeface="Times New Roman"/>
              </a:rPr>
              <a:t>неоперационная</a:t>
            </a:r>
            <a:r>
              <a:rPr lang="ru-RU" sz="14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 (финансовая) аренда.</a:t>
            </a:r>
          </a:p>
          <a:p>
            <a:pPr marL="313781" marR="4483" indent="-302575" algn="just" defTabSz="806867">
              <a:lnSpc>
                <a:spcPct val="150000"/>
              </a:lnSpc>
              <a:buClr>
                <a:srgbClr val="096234"/>
              </a:buClr>
              <a:buFont typeface="Arial" panose="020B0604020202020204" pitchFamily="34" charset="0"/>
              <a:buChar char="•"/>
              <a:tabLst>
                <a:tab pos="212923" algn="l"/>
              </a:tabLst>
              <a:defRPr/>
            </a:pPr>
            <a:endParaRPr lang="en-US" sz="1400" b="1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42853"/>
            <a:ext cx="80010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89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28596" y="1285860"/>
            <a:ext cx="8072494" cy="4786346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45712" y="785794"/>
            <a:ext cx="7950412" cy="295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>
              <a:lnSpc>
                <a:spcPct val="80000"/>
              </a:lnSpc>
            </a:pPr>
            <a:r>
              <a:rPr lang="ru-RU" sz="2400" b="1" spc="-4" dirty="0">
                <a:latin typeface="Times New Roman" pitchFamily="18" charset="0"/>
                <a:cs typeface="Times New Roman" pitchFamily="18" charset="0"/>
              </a:rPr>
              <a:t>Классификация объектов учета аре</a:t>
            </a:r>
            <a:r>
              <a:rPr lang="ru-RU" sz="2400" spc="-4" dirty="0">
                <a:latin typeface="Times New Roman" pitchFamily="18" charset="0"/>
                <a:cs typeface="Times New Roman" pitchFamily="18" charset="0"/>
              </a:rPr>
              <a:t>нды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41294" y="1314981"/>
            <a:ext cx="7505140" cy="10997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algn="ctr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1588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11206" marR="4483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en-US" sz="1588" b="1" dirty="0">
                <a:solidFill>
                  <a:prstClr val="black"/>
                </a:solidFill>
                <a:latin typeface="Times New Roman"/>
                <a:cs typeface="Times New Roman"/>
              </a:rPr>
              <a:t>		</a:t>
            </a:r>
          </a:p>
        </p:txBody>
      </p:sp>
      <p:sp>
        <p:nvSpPr>
          <p:cNvPr id="14" name="object 3"/>
          <p:cNvSpPr txBox="1"/>
          <p:nvPr/>
        </p:nvSpPr>
        <p:spPr>
          <a:xfrm>
            <a:off x="774202" y="1285859"/>
            <a:ext cx="7298260" cy="50593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361950" algn="l"/>
              </a:tabLst>
              <a:defRPr/>
            </a:pP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	Для целей бухгалтерского учета объекты учета аренды должны классифицироваться как объекты учета </a:t>
            </a:r>
            <a:r>
              <a:rPr lang="ru-RU" sz="16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операционной</a:t>
            </a:r>
            <a:r>
              <a:rPr lang="ru-RU" sz="1600" dirty="0" smtClean="0">
                <a:solidFill>
                  <a:prstClr val="black"/>
                </a:solidFill>
                <a:latin typeface="Times New Roman"/>
                <a:cs typeface="Times New Roman"/>
              </a:rPr>
              <a:t> или </a:t>
            </a:r>
            <a:r>
              <a:rPr lang="ru-RU" sz="1600" dirty="0" err="1" smtClean="0">
                <a:solidFill>
                  <a:srgbClr val="7030A0"/>
                </a:solidFill>
                <a:latin typeface="Times New Roman"/>
                <a:cs typeface="Times New Roman"/>
              </a:rPr>
              <a:t>неоперационной</a:t>
            </a:r>
            <a:r>
              <a:rPr lang="ru-RU" sz="16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 (финансовой) аренды.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361950" algn="l"/>
              </a:tabLst>
              <a:defRPr/>
            </a:pP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	Классификация и оценка объектов учета осуществляется на дату классификации объектов учета аренды – </a:t>
            </a:r>
            <a:r>
              <a:rPr lang="ru-RU" altLang="ru-RU" sz="1600" b="1" u="sng" dirty="0" smtClean="0">
                <a:latin typeface="Times New Roman" pitchFamily="18" charset="0"/>
                <a:cs typeface="Times New Roman" pitchFamily="18" charset="0"/>
              </a:rPr>
              <a:t>более раннюю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dirty="0" smtClean="0">
                <a:latin typeface="Times New Roman" pitchFamily="18" charset="0"/>
                <a:cs typeface="Times New Roman" pitchFamily="18" charset="0"/>
              </a:rPr>
              <a:t>из следующих дат: </a:t>
            </a:r>
          </a:p>
          <a:p>
            <a:pPr marL="714375" marR="4483" algn="just" defTabSz="806867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2923" algn="l"/>
              </a:tabLst>
              <a:defRPr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Дата подписания договора аренды либо договора безвозмездного пользования;</a:t>
            </a:r>
          </a:p>
          <a:p>
            <a:pPr marL="714375" marR="4483" algn="just" defTabSz="806867">
              <a:lnSpc>
                <a:spcPct val="150000"/>
              </a:lnSpc>
              <a:buClr>
                <a:srgbClr val="096234"/>
              </a:buClr>
              <a:buFont typeface="Arial" pitchFamily="34" charset="0"/>
              <a:buChar char="•"/>
              <a:tabLst>
                <a:tab pos="212923" algn="l"/>
              </a:tabLst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принятия субъектом учета обязательств в отношении основных условий пользования и содержания имущества.</a:t>
            </a: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dirty="0" smtClean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endParaRPr lang="ru-RU" dirty="0" smtClean="0">
              <a:solidFill>
                <a:srgbClr val="7030A0"/>
              </a:solidFill>
              <a:latin typeface="Times New Roman"/>
              <a:cs typeface="Times New Roman"/>
              <a:hlinkClick r:id="rId3"/>
            </a:endParaRPr>
          </a:p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endParaRPr lang="ru-RU" sz="2118" dirty="0">
              <a:solidFill>
                <a:prstClr val="black"/>
              </a:solidFill>
              <a:latin typeface="Times New Roman"/>
              <a:cs typeface="Times New Roman"/>
            </a:endParaRPr>
          </a:p>
        </p:txBody>
      </p:sp>
      <p:sp>
        <p:nvSpPr>
          <p:cNvPr id="19" name="object 3"/>
          <p:cNvSpPr txBox="1"/>
          <p:nvPr/>
        </p:nvSpPr>
        <p:spPr>
          <a:xfrm>
            <a:off x="500035" y="4286256"/>
            <a:ext cx="7946400" cy="14692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206" marR="4483" algn="just" defTabSz="806867">
              <a:lnSpc>
                <a:spcPct val="150000"/>
              </a:lnSpc>
              <a:buClr>
                <a:srgbClr val="096234"/>
              </a:buClr>
              <a:tabLst>
                <a:tab pos="212923" algn="l"/>
              </a:tabLst>
              <a:defRPr/>
            </a:pPr>
            <a:r>
              <a:rPr lang="ru-RU" sz="4765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!</a:t>
            </a:r>
            <a:r>
              <a:rPr lang="ru-RU" sz="2118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ru-RU" sz="1600" b="1" u="sng" dirty="0">
                <a:solidFill>
                  <a:srgbClr val="7030A0"/>
                </a:solidFill>
                <a:latin typeface="Times New Roman"/>
                <a:cs typeface="Times New Roman"/>
              </a:rPr>
              <a:t>НЕ классифицируются</a:t>
            </a:r>
            <a:r>
              <a:rPr lang="ru-RU" sz="1600" b="1" dirty="0">
                <a:solidFill>
                  <a:srgbClr val="7030A0"/>
                </a:solidFill>
                <a:latin typeface="Times New Roman"/>
                <a:cs typeface="Times New Roman"/>
              </a:rPr>
              <a:t> </a:t>
            </a:r>
            <a:r>
              <a:rPr lang="ru-RU" sz="1600" dirty="0">
                <a:solidFill>
                  <a:srgbClr val="7030A0"/>
                </a:solidFill>
                <a:latin typeface="Times New Roman"/>
                <a:cs typeface="Times New Roman"/>
              </a:rPr>
              <a:t>в качестве объектов учета аренды: </a:t>
            </a:r>
            <a:r>
              <a:rPr lang="ru-RU" sz="1600" dirty="0" smtClean="0">
                <a:solidFill>
                  <a:srgbClr val="7030A0"/>
                </a:solidFill>
                <a:latin typeface="Times New Roman"/>
                <a:cs typeface="Times New Roman"/>
              </a:rPr>
              <a:t>объекты</a:t>
            </a:r>
            <a:r>
              <a:rPr lang="ru-RU" sz="1600" dirty="0">
                <a:solidFill>
                  <a:srgbClr val="7030A0"/>
                </a:solidFill>
                <a:latin typeface="Times New Roman"/>
                <a:cs typeface="Times New Roman"/>
              </a:rPr>
              <a:t>, возникающие при закреплении имущества </a:t>
            </a:r>
            <a:r>
              <a:rPr lang="ru-RU" sz="1600" b="1" dirty="0">
                <a:solidFill>
                  <a:srgbClr val="7030A0"/>
                </a:solidFill>
                <a:latin typeface="Times New Roman"/>
                <a:cs typeface="Times New Roman"/>
              </a:rPr>
              <a:t>на праве оперативного управления</a:t>
            </a:r>
            <a:r>
              <a:rPr lang="ru-RU" sz="1600" dirty="0">
                <a:solidFill>
                  <a:srgbClr val="7030A0"/>
                </a:solidFill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28604"/>
            <a:ext cx="8072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Федеральный стандарт бухгалтерского учета для организаций государственного сектора «Аренда»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45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6863</TotalTime>
  <Words>2556</Words>
  <Application>Microsoft Office PowerPoint</Application>
  <PresentationFormat>Экран (4:3)</PresentationFormat>
  <Paragraphs>530</Paragraphs>
  <Slides>24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Федеральный стандарт    «Федеральный стандарт бухгалтерского учета для организаций государственного сектора «Аренда»   (утвержденный Приказом Минфина России от 31.12.2016 N 258н)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Термины, используемые в Стандарте</vt:lpstr>
      <vt:lpstr>Классификация объектов учета аренды</vt:lpstr>
      <vt:lpstr>ОБЪЕКТЫ УЧЕТА ОПЕРАЦИОННОЙ АРЕНДЫ</vt:lpstr>
      <vt:lpstr>ОБЪЕКТЫ УЧЕТА ОПЕРАЦИОННОЙ АРЕНДЫ</vt:lpstr>
      <vt:lpstr>ОБЪЕКТЫ УЧЕТА неОПЕРАЦИОННОЙ (ФИНАНСОВОЙ) АРЕНДЫ</vt:lpstr>
      <vt:lpstr>ОБЪЕКТЫ УЧЕТА неОПЕРАЦИОННОЙ (ФИНАНСОВОЙ) АРЕНДЫ</vt:lpstr>
      <vt:lpstr>переход на новые положения </vt:lpstr>
      <vt:lpstr>ОБЪЕКТЫ УЧЕТА ОПЕРАЦИОННОЙ АРЕНДЫ</vt:lpstr>
      <vt:lpstr>ОБЪЕКТЫ УЧЕТА ОПЕРАЦИОННОЙ АРЕНДЫ</vt:lpstr>
      <vt:lpstr>ОБЪЕКТЫ УЧЕТА ОПЕРАЦИОННОЙ АРЕНДЫ</vt:lpstr>
      <vt:lpstr>ОБЪЕКТЫ УЧЕТА ОПЕРАЦИОННОЙ АРЕНДЫ</vt:lpstr>
      <vt:lpstr>Презентация PowerPoint</vt:lpstr>
      <vt:lpstr>ЕДИНЫЙ ПЛАН СЧЕТОВ 111 00  ПРАВА ПОЛЬЗОВАНИЯ ИМУЩЕСТВОМ</vt:lpstr>
      <vt:lpstr>ЕДИНЫЙ ПЛАН СЧЕТОВ 104ХХ  АМОРТИЗАЦИЯ   10440 АМОРТИЗАЦИЯ ПРАВ ПОЛЬЗОВАНИЯ</vt:lpstr>
      <vt:lpstr>ЕДИНЫЙ ПЛАН СЧЕТОВ 112 00  ПРАВА ПОЛЬЗОВАНИЯ на РИД</vt:lpstr>
      <vt:lpstr>ДЕТАЛИЗАЦИЯ КОСГУ ПО СНС 2014</vt:lpstr>
      <vt:lpstr>Реклассификация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Актуальные вопросы методологии бухгалтерского учета  государственных финансов в 2016 – 2017 годах</dc:title>
  <dc:creator>Светлана</dc:creator>
  <cp:lastModifiedBy>pdir</cp:lastModifiedBy>
  <cp:revision>632</cp:revision>
  <cp:lastPrinted>2017-05-23T08:07:55Z</cp:lastPrinted>
  <dcterms:created xsi:type="dcterms:W3CDTF">2016-11-22T03:13:06Z</dcterms:created>
  <dcterms:modified xsi:type="dcterms:W3CDTF">2018-03-14T06:04:52Z</dcterms:modified>
</cp:coreProperties>
</file>